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3" r:id="rId3"/>
    <p:sldMasterId id="2147483681" r:id="rId4"/>
  </p:sldMasterIdLst>
  <p:notesMasterIdLst>
    <p:notesMasterId r:id="rId35"/>
  </p:notesMasterIdLst>
  <p:sldIdLst>
    <p:sldId id="272" r:id="rId5"/>
    <p:sldId id="262" r:id="rId6"/>
    <p:sldId id="363" r:id="rId7"/>
    <p:sldId id="364" r:id="rId8"/>
    <p:sldId id="332" r:id="rId9"/>
    <p:sldId id="336" r:id="rId10"/>
    <p:sldId id="335" r:id="rId11"/>
    <p:sldId id="337" r:id="rId12"/>
    <p:sldId id="338" r:id="rId13"/>
    <p:sldId id="339" r:id="rId14"/>
    <p:sldId id="320" r:id="rId15"/>
    <p:sldId id="322" r:id="rId16"/>
    <p:sldId id="323" r:id="rId17"/>
    <p:sldId id="324" r:id="rId18"/>
    <p:sldId id="367" r:id="rId19"/>
    <p:sldId id="326" r:id="rId20"/>
    <p:sldId id="327" r:id="rId21"/>
    <p:sldId id="341" r:id="rId22"/>
    <p:sldId id="366" r:id="rId23"/>
    <p:sldId id="362" r:id="rId24"/>
    <p:sldId id="342" r:id="rId25"/>
    <p:sldId id="343" r:id="rId26"/>
    <p:sldId id="345" r:id="rId27"/>
    <p:sldId id="346" r:id="rId28"/>
    <p:sldId id="347" r:id="rId29"/>
    <p:sldId id="368" r:id="rId30"/>
    <p:sldId id="365" r:id="rId31"/>
    <p:sldId id="319" r:id="rId32"/>
    <p:sldId id="296" r:id="rId33"/>
    <p:sldId id="26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66CC"/>
    <a:srgbClr val="FF6600"/>
    <a:srgbClr val="FF9933"/>
    <a:srgbClr val="CCFF99"/>
    <a:srgbClr val="F6A8C6"/>
    <a:srgbClr val="33CCCC"/>
    <a:srgbClr val="24FC24"/>
    <a:srgbClr val="FFCC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DCAB9-F974-4F76-8F9E-4BA869CEE33B}" type="datetimeFigureOut">
              <a:rPr lang="en-IN" smtClean="0"/>
              <a:t>16-03-2020</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FC059-0EE1-4B37-8208-41727DEAE99D}" type="slidenum">
              <a:rPr lang="en-IN" smtClean="0"/>
              <a:t>‹#›</a:t>
            </a:fld>
            <a:endParaRPr lang="en-IN" dirty="0"/>
          </a:p>
        </p:txBody>
      </p:sp>
    </p:spTree>
    <p:extLst>
      <p:ext uri="{BB962C8B-B14F-4D97-AF65-F5344CB8AC3E}">
        <p14:creationId xmlns:p14="http://schemas.microsoft.com/office/powerpoint/2010/main" val="1890808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7FC059-0EE1-4B37-8208-41727DEAE99D}" type="slidenum">
              <a:rPr lang="en-IN" smtClean="0"/>
              <a:t>3</a:t>
            </a:fld>
            <a:endParaRPr lang="en-IN" dirty="0"/>
          </a:p>
        </p:txBody>
      </p:sp>
    </p:spTree>
    <p:extLst>
      <p:ext uri="{BB962C8B-B14F-4D97-AF65-F5344CB8AC3E}">
        <p14:creationId xmlns:p14="http://schemas.microsoft.com/office/powerpoint/2010/main" val="325202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40D93599-DBAE-4031-BD10-F6E669D82FA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BDCF993-8D97-41C4-BC5C-8A7D8594E5FD}" type="slidenum">
              <a:t>11</a:t>
            </a:fld>
            <a:endParaRPr lang="en-IN"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9C1B9B85-B114-41F0-9729-C3F446877743}"/>
              </a:ext>
            </a:extLst>
          </p:cNvPr>
          <p:cNvSpPr>
            <a:spLocks noGrp="1" noRot="1" noChangeAspect="1"/>
          </p:cNvSpPr>
          <p:nvPr>
            <p:ph type="sldImg"/>
          </p:nvPr>
        </p:nvSpPr>
        <p:spPr>
          <a:xfrm>
            <a:off x="217488" y="812800"/>
            <a:ext cx="7123112"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78F370C6-A280-459E-9822-A7FBD4694A48}"/>
              </a:ext>
            </a:extLst>
          </p:cNvPr>
          <p:cNvSpPr txBox="1">
            <a:spLocks noGrp="1"/>
          </p:cNvSpPr>
          <p:nvPr>
            <p:ph type="body" sz="quarter" idx="1"/>
          </p:nvPr>
        </p:nvSpPr>
        <p:spPr/>
        <p:txBody>
          <a:bodyPr>
            <a:spAutoFit/>
          </a:bodyPr>
          <a:lstStyle/>
          <a:p>
            <a:endParaRPr lang="en-IN"/>
          </a:p>
        </p:txBody>
      </p:sp>
    </p:spTree>
    <p:extLst>
      <p:ext uri="{BB962C8B-B14F-4D97-AF65-F5344CB8AC3E}">
        <p14:creationId xmlns:p14="http://schemas.microsoft.com/office/powerpoint/2010/main" val="1771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7A1D545D-0BA0-45DB-B5E8-0FF2A805DEC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C28EF6B-E240-4763-982B-7BABF4C06F26}" type="slidenum">
              <a:t>12</a:t>
            </a:fld>
            <a:endParaRPr lang="en-IN"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AD2579C9-0D51-41EE-B6EF-3C7752B3DDE6}"/>
              </a:ext>
            </a:extLst>
          </p:cNvPr>
          <p:cNvSpPr>
            <a:spLocks noGrp="1" noRot="1" noChangeAspect="1"/>
          </p:cNvSpPr>
          <p:nvPr>
            <p:ph type="sldImg"/>
          </p:nvPr>
        </p:nvSpPr>
        <p:spPr>
          <a:xfrm>
            <a:off x="217488" y="812800"/>
            <a:ext cx="7123112"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95176379-89E6-4AEC-80F2-3A28BB38BC9C}"/>
              </a:ext>
            </a:extLst>
          </p:cNvPr>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1428967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71BB4C01-574F-41FD-AA06-4F1589F1933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8BCB7F-98F0-4F04-9FA1-9D331FB0BF0C}" type="slidenum">
              <a:t>13</a:t>
            </a:fld>
            <a:endParaRPr lang="en-IN"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18F62395-E8E8-4320-9E4B-BFC6EAEC039D}"/>
              </a:ext>
            </a:extLst>
          </p:cNvPr>
          <p:cNvSpPr>
            <a:spLocks noGrp="1" noRot="1" noChangeAspect="1"/>
          </p:cNvSpPr>
          <p:nvPr>
            <p:ph type="sldImg"/>
          </p:nvPr>
        </p:nvSpPr>
        <p:spPr>
          <a:xfrm>
            <a:off x="217488" y="812800"/>
            <a:ext cx="7123112"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7E9DAABB-0775-4992-B00E-C8E83A35FA34}"/>
              </a:ext>
            </a:extLst>
          </p:cNvPr>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05964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7CABD102-9D9D-4561-AAAD-C5BA31077D6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ECD6225-C3AB-4F27-A7F0-708C26CE73A6}" type="slidenum">
              <a:t>14</a:t>
            </a:fld>
            <a:endParaRPr lang="en-IN"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CC474FDE-B0D8-41A6-AD36-A31CC21486DB}"/>
              </a:ext>
            </a:extLst>
          </p:cNvPr>
          <p:cNvSpPr>
            <a:spLocks noGrp="1" noRot="1" noChangeAspect="1"/>
          </p:cNvSpPr>
          <p:nvPr>
            <p:ph type="sldImg"/>
          </p:nvPr>
        </p:nvSpPr>
        <p:spPr>
          <a:xfrm>
            <a:off x="217488" y="812800"/>
            <a:ext cx="7123112"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4629BDF8-F063-48D0-9A76-B4390F1F1737}"/>
              </a:ext>
            </a:extLst>
          </p:cNvPr>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57854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7FC059-0EE1-4B37-8208-41727DEAE99D}" type="slidenum">
              <a:rPr lang="en-IN" smtClean="0"/>
              <a:t>26</a:t>
            </a:fld>
            <a:endParaRPr lang="en-IN" dirty="0"/>
          </a:p>
        </p:txBody>
      </p:sp>
    </p:spTree>
    <p:extLst>
      <p:ext uri="{BB962C8B-B14F-4D97-AF65-F5344CB8AC3E}">
        <p14:creationId xmlns:p14="http://schemas.microsoft.com/office/powerpoint/2010/main" val="114582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79"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306006929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609600" y="6356353"/>
            <a:ext cx="2844800" cy="365125"/>
          </a:xfrm>
          <a:prstGeom prst="rect">
            <a:avLst/>
          </a:prstGeom>
        </p:spPr>
        <p:txBody>
          <a:bodyPr/>
          <a:lstStyle/>
          <a:p>
            <a:fld id="{9C031F10-BDE8-4D25-9C46-A057A59057C6}" type="datetime1">
              <a:rPr lang="en-US" smtClean="0"/>
              <a:pPr/>
              <a:t>3/16/2020</a:t>
            </a:fld>
            <a:endParaRPr lang="en-US" dirty="0"/>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fld id="{0B491FB4-905F-488C-AD01-09867DFAF172}" type="slidenum">
              <a:rPr lang="en-US" smtClean="0"/>
              <a:pPr/>
              <a:t>‹#›</a:t>
            </a:fld>
            <a:endParaRPr lang="en-US" dirty="0"/>
          </a:p>
        </p:txBody>
      </p:sp>
      <p:sp>
        <p:nvSpPr>
          <p:cNvPr id="6" name="SmartArt Placeholder 5"/>
          <p:cNvSpPr>
            <a:spLocks noGrp="1"/>
          </p:cNvSpPr>
          <p:nvPr>
            <p:ph type="dgm" sz="quarter" idx="12"/>
          </p:nvPr>
        </p:nvSpPr>
        <p:spPr/>
        <p:txBody>
          <a:bodyPr/>
          <a:lstStyle/>
          <a:p>
            <a:endParaRPr lang="en-US" dirty="0"/>
          </a:p>
        </p:txBody>
      </p:sp>
      <p:cxnSp>
        <p:nvCxnSpPr>
          <p:cNvPr id="7" name="Straight Connector 6"/>
          <p:cNvCxnSpPr/>
          <p:nvPr userDrawn="1"/>
        </p:nvCxnSpPr>
        <p:spPr>
          <a:xfrm>
            <a:off x="609600" y="228600"/>
            <a:ext cx="0" cy="762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488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4675723"/>
          </a:xfrm>
          <a:prstGeom prst="rect">
            <a:avLst/>
          </a:prstGeom>
        </p:spPr>
      </p:pic>
      <p:sp>
        <p:nvSpPr>
          <p:cNvPr id="4" name="Freeform 8"/>
          <p:cNvSpPr>
            <a:spLocks noChangeAspect="1"/>
          </p:cNvSpPr>
          <p:nvPr userDrawn="1"/>
        </p:nvSpPr>
        <p:spPr bwMode="auto">
          <a:xfrm>
            <a:off x="0" y="4562476"/>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433603" name="Rectangle 3"/>
          <p:cNvSpPr>
            <a:spLocks noGrp="1" noChangeArrowheads="1"/>
          </p:cNvSpPr>
          <p:nvPr>
            <p:ph type="ctrTitle"/>
          </p:nvPr>
        </p:nvSpPr>
        <p:spPr>
          <a:xfrm>
            <a:off x="402336" y="4851401"/>
            <a:ext cx="11387328" cy="829468"/>
          </a:xfrm>
        </p:spPr>
        <p:txBody>
          <a:bodyPr lIns="91440" rIns="91440"/>
          <a:lstStyle>
            <a:lvl1pPr>
              <a:lnSpc>
                <a:spcPct val="125000"/>
              </a:lnSpc>
              <a:defRPr sz="3200" b="1" cap="none" baseline="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6" y="5680870"/>
            <a:ext cx="11387328" cy="554709"/>
          </a:xfrm>
        </p:spPr>
        <p:txBody>
          <a:bodyPr/>
          <a:lstStyle>
            <a:lvl1pPr marL="0" indent="0">
              <a:buFont typeface="Wingdings 2" pitchFamily="18" charset="2"/>
              <a:buNone/>
              <a:defRPr sz="2667" b="0" baseline="0">
                <a:solidFill>
                  <a:schemeClr val="tx1">
                    <a:lumMod val="75000"/>
                    <a:lumOff val="25000"/>
                  </a:schemeClr>
                </a:solidFill>
                <a:latin typeface="+mj-lt"/>
              </a:defRPr>
            </a:lvl1pPr>
          </a:lstStyle>
          <a:p>
            <a:r>
              <a:rPr lang="en-US" dirty="0"/>
              <a:t>Click to edit Master subtitle style</a:t>
            </a: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7"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2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Tree>
    <p:extLst>
      <p:ext uri="{BB962C8B-B14F-4D97-AF65-F5344CB8AC3E}">
        <p14:creationId xmlns:p14="http://schemas.microsoft.com/office/powerpoint/2010/main" val="48932225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412401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0" y="0"/>
            <a:ext cx="12192000" cy="1524000"/>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Tree>
    <p:extLst>
      <p:ext uri="{BB962C8B-B14F-4D97-AF65-F5344CB8AC3E}">
        <p14:creationId xmlns:p14="http://schemas.microsoft.com/office/powerpoint/2010/main" val="296051638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53068639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0"/>
            <a:ext cx="12192000" cy="6864096"/>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52" name="Group 13"/>
          <p:cNvGrpSpPr>
            <a:grpSpLocks/>
          </p:cNvGrpSpPr>
          <p:nvPr userDrawn="1"/>
        </p:nvGrpSpPr>
        <p:grpSpPr bwMode="auto">
          <a:xfrm>
            <a:off x="5022443" y="5859673"/>
            <a:ext cx="2147116" cy="438641"/>
            <a:chOff x="3533775" y="5853113"/>
            <a:chExt cx="2144713" cy="438150"/>
          </a:xfrm>
        </p:grpSpPr>
        <p:sp>
          <p:nvSpPr>
            <p:cNvPr id="53"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4"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5"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6"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7"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8"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59"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0"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1"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2"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FFFFFF"/>
                </a:solidFill>
              </a:endParaRPr>
            </a:p>
          </p:txBody>
        </p:sp>
        <p:sp>
          <p:nvSpPr>
            <p:cNvPr id="63"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4"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65"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sz="4800" dirty="0">
                <a:solidFill>
                  <a:srgbClr val="000000"/>
                </a:solidFill>
              </a:endParaRPr>
            </a:p>
          </p:txBody>
        </p:sp>
        <p:sp>
          <p:nvSpPr>
            <p:cNvPr id="66"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67" name="AutoShape 72">
            <a:hlinkClick r:id="rId2"/>
          </p:cNvPr>
          <p:cNvSpPr>
            <a:spLocks noChangeAspect="1" noChangeArrowheads="1" noTextEdit="1"/>
          </p:cNvSpPr>
          <p:nvPr userDrawn="1"/>
        </p:nvSpPr>
        <p:spPr bwMode="auto">
          <a:xfrm>
            <a:off x="4911989" y="5827887"/>
            <a:ext cx="2368025"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grpSp>
        <p:nvGrpSpPr>
          <p:cNvPr id="68" name="Group 67"/>
          <p:cNvGrpSpPr/>
          <p:nvPr userDrawn="1"/>
        </p:nvGrpSpPr>
        <p:grpSpPr>
          <a:xfrm>
            <a:off x="4899274" y="823247"/>
            <a:ext cx="2393455" cy="365535"/>
            <a:chOff x="3712598" y="617435"/>
            <a:chExt cx="1795091" cy="274151"/>
          </a:xfrm>
        </p:grpSpPr>
        <p:sp>
          <p:nvSpPr>
            <p:cNvPr id="69"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0"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1"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grpSp>
        <p:nvGrpSpPr>
          <p:cNvPr id="72" name="Group 71"/>
          <p:cNvGrpSpPr/>
          <p:nvPr userDrawn="1"/>
        </p:nvGrpSpPr>
        <p:grpSpPr>
          <a:xfrm>
            <a:off x="3616726" y="2644562"/>
            <a:ext cx="4958551" cy="1061639"/>
            <a:chOff x="2697049" y="1983421"/>
            <a:chExt cx="3718913" cy="796229"/>
          </a:xfrm>
        </p:grpSpPr>
        <p:sp>
          <p:nvSpPr>
            <p:cNvPr id="73"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4"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5"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6"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7"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8"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79"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0"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1"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2"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3"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4"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5"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6"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7"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88"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6"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07"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0"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1"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2"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3"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4"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5"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sp>
          <p:nvSpPr>
            <p:cNvPr id="116"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4800" dirty="0">
                <a:solidFill>
                  <a:srgbClr val="000000"/>
                </a:solidFill>
              </a:endParaRPr>
            </a:p>
          </p:txBody>
        </p:sp>
      </p:grpSp>
      <p:sp>
        <p:nvSpPr>
          <p:cNvPr id="117" name="TextBox 48"/>
          <p:cNvSpPr txBox="1">
            <a:spLocks noChangeArrowheads="1"/>
          </p:cNvSpPr>
          <p:nvPr userDrawn="1"/>
        </p:nvSpPr>
        <p:spPr bwMode="auto">
          <a:xfrm>
            <a:off x="2666216" y="4052464"/>
            <a:ext cx="6859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600" b="1" dirty="0">
                <a:solidFill>
                  <a:srgbClr val="FFFFFF"/>
                </a:solidFill>
              </a:rPr>
              <a:t>$7 </a:t>
            </a:r>
            <a:r>
              <a:rPr lang="en-US" sz="1600" dirty="0">
                <a:solidFill>
                  <a:srgbClr val="FFFFFF"/>
                </a:solidFill>
              </a:rPr>
              <a:t>BILLION ENTERPRISE | </a:t>
            </a:r>
            <a:r>
              <a:rPr lang="en-US" sz="1600" b="1" dirty="0">
                <a:solidFill>
                  <a:srgbClr val="FFFFFF"/>
                </a:solidFill>
              </a:rPr>
              <a:t>109,000</a:t>
            </a:r>
            <a:r>
              <a:rPr lang="en-US" sz="1600" dirty="0">
                <a:solidFill>
                  <a:srgbClr val="FFFFFF"/>
                </a:solidFill>
              </a:rPr>
              <a:t> IDEAPRENEURS | </a:t>
            </a:r>
            <a:r>
              <a:rPr lang="en-US" sz="1600" b="1" dirty="0">
                <a:solidFill>
                  <a:srgbClr val="FFFFFF"/>
                </a:solidFill>
              </a:rPr>
              <a:t>31</a:t>
            </a:r>
            <a:r>
              <a:rPr lang="en-US" sz="1600" dirty="0">
                <a:solidFill>
                  <a:srgbClr val="FFFFFF"/>
                </a:solidFill>
              </a:rPr>
              <a:t> COUNTRIES</a:t>
            </a:r>
          </a:p>
        </p:txBody>
      </p:sp>
    </p:spTree>
    <p:extLst>
      <p:ext uri="{BB962C8B-B14F-4D97-AF65-F5344CB8AC3E}">
        <p14:creationId xmlns:p14="http://schemas.microsoft.com/office/powerpoint/2010/main" val="60385405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566336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Oval 3"/>
          <p:cNvSpPr/>
          <p:nvPr/>
        </p:nvSpPr>
        <p:spPr bwMode="auto">
          <a:xfrm>
            <a:off x="915076" y="2616245"/>
            <a:ext cx="10380528" cy="1295828"/>
          </a:xfrm>
          <a:prstGeom prst="ellipse">
            <a:avLst/>
          </a:prstGeom>
          <a:solidFill>
            <a:schemeClr val="tx1">
              <a:lumMod val="50000"/>
              <a:lumOff val="50000"/>
            </a:schemeClr>
          </a:solidFill>
          <a:ln w="3175" cap="flat" cmpd="sng" algn="ctr">
            <a:noFill/>
            <a:prstDash val="solid"/>
            <a:miter lim="800000"/>
            <a:headEnd type="none" w="sm" len="sm"/>
            <a:tailEnd type="triangle" w="med" len="med"/>
          </a:ln>
          <a:effectLst>
            <a:softEdge rad="127000"/>
          </a:effectLst>
        </p:spPr>
        <p:txBody>
          <a:bodyPr vert="horz" wrap="none" lIns="121920" tIns="60960" rIns="121920" bIns="60960" numCol="1" rtlCol="0" anchor="t" anchorCtr="0" compatLnSpc="1">
            <a:prstTxWarp prst="textNoShape">
              <a:avLst/>
            </a:prstTxWarp>
          </a:bodyPr>
          <a:lstStyle/>
          <a:p>
            <a:pPr fontAlgn="base">
              <a:spcBef>
                <a:spcPct val="0"/>
              </a:spcBef>
              <a:spcAft>
                <a:spcPct val="0"/>
              </a:spcAft>
            </a:pPr>
            <a:endParaRPr lang="en-IN" sz="4800" dirty="0">
              <a:solidFill>
                <a:srgbClr val="000000"/>
              </a:solidFill>
            </a:endParaRPr>
          </a:p>
        </p:txBody>
      </p:sp>
      <p:sp>
        <p:nvSpPr>
          <p:cNvPr id="5" name="Title 1"/>
          <p:cNvSpPr txBox="1">
            <a:spLocks/>
          </p:cNvSpPr>
          <p:nvPr userDrawn="1"/>
        </p:nvSpPr>
        <p:spPr bwMode="auto">
          <a:xfrm>
            <a:off x="701041" y="2789436"/>
            <a:ext cx="10779761" cy="9438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noAutofit/>
          </a:bodyPr>
          <a:lstStyle>
            <a:lvl1pPr algn="l" rtl="0" eaLnBrk="0" fontAlgn="base" hangingPunct="0">
              <a:spcBef>
                <a:spcPct val="0"/>
              </a:spcBef>
              <a:spcAft>
                <a:spcPct val="0"/>
              </a:spcAft>
              <a:defRPr sz="20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a:endParaRPr lang="en-US" sz="2667" dirty="0">
              <a:solidFill>
                <a:srgbClr val="000000"/>
              </a:solidFill>
            </a:endParaRPr>
          </a:p>
        </p:txBody>
      </p:sp>
      <p:sp>
        <p:nvSpPr>
          <p:cNvPr id="7" name="Text Placeholder 6"/>
          <p:cNvSpPr>
            <a:spLocks noGrp="1"/>
          </p:cNvSpPr>
          <p:nvPr>
            <p:ph type="body" sz="quarter" idx="10"/>
          </p:nvPr>
        </p:nvSpPr>
        <p:spPr>
          <a:xfrm>
            <a:off x="904241" y="2789436"/>
            <a:ext cx="10779761" cy="943848"/>
          </a:xfrm>
        </p:spPr>
        <p:txBody>
          <a:bodyPr anchor="ctr" anchorCtr="0"/>
          <a:lstStyle>
            <a:lvl1pPr marL="0" indent="0" algn="ctr" rtl="0" eaLnBrk="0" fontAlgn="base" hangingPunct="0">
              <a:spcBef>
                <a:spcPct val="0"/>
              </a:spcBef>
              <a:spcAft>
                <a:spcPct val="0"/>
              </a:spcAft>
              <a:buFontTx/>
              <a:buNone/>
              <a:defRPr lang="en-IN" sz="2667" b="1" kern="1200" cap="none" baseline="0" dirty="0">
                <a:solidFill>
                  <a:srgbClr val="00529B"/>
                </a:solidFill>
                <a:latin typeface="+mj-lt"/>
                <a:ea typeface="+mj-ea"/>
                <a:cs typeface="+mj-cs"/>
              </a:defRPr>
            </a:lvl1pPr>
            <a:lvl2pPr marL="319608" indent="0">
              <a:buFontTx/>
              <a:buNone/>
              <a:defRPr/>
            </a:lvl2pPr>
            <a:lvl3pPr marL="622284" indent="0">
              <a:buFontTx/>
              <a:buNone/>
              <a:defRPr/>
            </a:lvl3pPr>
            <a:lvl4pPr marL="914377" indent="0">
              <a:buFontTx/>
              <a:buNone/>
              <a:defRPr/>
            </a:lvl4pPr>
            <a:lvl5pPr marL="1219170" indent="0">
              <a:buFontTx/>
              <a:buNone/>
              <a:defRPr/>
            </a:lvl5pPr>
          </a:lstStyle>
          <a:p>
            <a:pPr lvl="0"/>
            <a:endParaRPr lang="en-IN" dirty="0"/>
          </a:p>
        </p:txBody>
      </p:sp>
    </p:spTree>
    <p:extLst>
      <p:ext uri="{BB962C8B-B14F-4D97-AF65-F5344CB8AC3E}">
        <p14:creationId xmlns:p14="http://schemas.microsoft.com/office/powerpoint/2010/main" val="39021134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77"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descr="HCL_Background.jpg"/>
          <p:cNvPicPr>
            <a:picLocks noChangeAspect="1"/>
          </p:cNvPicPr>
          <p:nvPr userDrawn="1"/>
        </p:nvPicPr>
        <p:blipFill rotWithShape="1">
          <a:blip r:embed="rId6" cstate="print">
            <a:extLst>
              <a:ext uri="{28A0092B-C50C-407E-A947-70E740481C1C}">
                <a14:useLocalDpi xmlns:a14="http://schemas.microsoft.com/office/drawing/2010/main" val="0"/>
              </a:ext>
            </a:extLst>
          </a:blip>
          <a:srcRect b="20192"/>
          <a:stretch/>
        </p:blipFill>
        <p:spPr>
          <a:xfrm>
            <a:off x="0" y="2853"/>
            <a:ext cx="12192000" cy="6855148"/>
          </a:xfrm>
          <a:prstGeom prst="rect">
            <a:avLst/>
          </a:prstGeom>
        </p:spPr>
      </p:pic>
      <p:sp>
        <p:nvSpPr>
          <p:cNvPr id="1433603" name="Rectangle 3"/>
          <p:cNvSpPr>
            <a:spLocks noGrp="1" noChangeArrowheads="1"/>
          </p:cNvSpPr>
          <p:nvPr>
            <p:ph type="ctrTitle" hasCustomPrompt="1"/>
          </p:nvPr>
        </p:nvSpPr>
        <p:spPr>
          <a:xfrm>
            <a:off x="381000" y="2590800"/>
            <a:ext cx="3469340" cy="1143000"/>
          </a:xfrm>
        </p:spPr>
        <p:txBody>
          <a:bodyPr lIns="91440" rIns="91440" anchor="ctr" anchorCtr="0"/>
          <a:lstStyle>
            <a:lvl1pPr algn="l">
              <a:lnSpc>
                <a:spcPct val="100000"/>
              </a:lnSpc>
              <a:defRPr sz="1800" b="1" i="0">
                <a:solidFill>
                  <a:schemeClr val="bg1"/>
                </a:solidFill>
                <a:latin typeface="Arial" charset="0"/>
                <a:ea typeface="Arial" charset="0"/>
                <a:cs typeface="Arial" charset="0"/>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57200" y="3962400"/>
            <a:ext cx="3393139" cy="609600"/>
          </a:xfrm>
        </p:spPr>
        <p:txBody>
          <a:bodyPr/>
          <a:lstStyle>
            <a:lvl1pPr marL="0" indent="0" algn="l">
              <a:buFont typeface="Wingdings 2" pitchFamily="18" charset="2"/>
              <a:buNone/>
              <a:defRPr sz="1400" b="0">
                <a:solidFill>
                  <a:schemeClr val="bg1"/>
                </a:solidFill>
                <a:latin typeface="Arial" charset="0"/>
                <a:ea typeface="Arial" charset="0"/>
                <a:cs typeface="Arial" charset="0"/>
              </a:defRPr>
            </a:lvl1pPr>
          </a:lstStyle>
          <a:p>
            <a:r>
              <a:rPr lang="en-US" dirty="0"/>
              <a:t>CLICK TO EDIT MASTER SUBTITLE STYLE</a:t>
            </a:r>
          </a:p>
        </p:txBody>
      </p:sp>
      <p:pic>
        <p:nvPicPr>
          <p:cNvPr id="3" name="Picture 2"/>
          <p:cNvPicPr>
            <a:picLocks noChangeAspect="1"/>
          </p:cNvPicPr>
          <p:nvPr userDrawn="1"/>
        </p:nvPicPr>
        <p:blipFill rotWithShape="1">
          <a:blip r:embed="rId7"/>
          <a:srcRect r="11879"/>
          <a:stretch/>
        </p:blipFill>
        <p:spPr>
          <a:xfrm>
            <a:off x="2038351" y="9480"/>
            <a:ext cx="2025649" cy="1721806"/>
          </a:xfrm>
          <a:prstGeom prst="rect">
            <a:avLst/>
          </a:prstGeom>
        </p:spPr>
      </p:pic>
    </p:spTree>
    <p:extLst>
      <p:ext uri="{BB962C8B-B14F-4D97-AF65-F5344CB8AC3E}">
        <p14:creationId xmlns:p14="http://schemas.microsoft.com/office/powerpoint/2010/main" val="164188681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01"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2017 HCL Technologies Limited  |  www.hcltech.com</a:t>
            </a:r>
          </a:p>
        </p:txBody>
      </p:sp>
    </p:spTree>
    <p:extLst>
      <p:ext uri="{BB962C8B-B14F-4D97-AF65-F5344CB8AC3E}">
        <p14:creationId xmlns:p14="http://schemas.microsoft.com/office/powerpoint/2010/main" val="7105880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4"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32228" y="166914"/>
            <a:ext cx="8621485" cy="749300"/>
          </a:xfrm>
        </p:spPr>
        <p:txBody>
          <a:bodyPr/>
          <a:lstStyle>
            <a:lvl1pPr>
              <a:defRPr sz="1600" b="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Arial" charset="0"/>
                <a:ea typeface="Arial" charset="0"/>
                <a:cs typeface="Arial" charset="0"/>
              </a:defRPr>
            </a:lvl4pPr>
            <a:lvl5pPr algn="l" rtl="0" eaLnBrk="0" fontAlgn="base" hangingPunct="0">
              <a:spcAft>
                <a:spcPct val="0"/>
              </a:spcAft>
              <a:buClr>
                <a:schemeClr val="tx1"/>
              </a:buClr>
              <a:defRPr lang="en-US" sz="1400" dirty="0">
                <a:solidFill>
                  <a:schemeClr val="tx1">
                    <a:lumMod val="65000"/>
                    <a:lumOff val="3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p:cNvSpPr>
          <p:nvPr userDrawn="1"/>
        </p:nvSpPr>
        <p:spPr bwMode="auto">
          <a:xfrm>
            <a:off x="8823657" y="6597040"/>
            <a:ext cx="3027340" cy="21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236" rIns="0">
            <a:spAutoFit/>
          </a:bodyPr>
          <a:lstStyle/>
          <a:p>
            <a:pPr algn="r" fontAlgn="auto">
              <a:spcBef>
                <a:spcPts val="0"/>
              </a:spcBef>
              <a:spcAft>
                <a:spcPts val="0"/>
              </a:spcAft>
            </a:pPr>
            <a:r>
              <a:rPr lang="en-US" sz="790" b="0" baseline="0" dirty="0">
                <a:solidFill>
                  <a:srgbClr val="000000"/>
                </a:solidFill>
                <a:latin typeface="Arial"/>
                <a:ea typeface="Verdana" pitchFamily="34" charset="0"/>
                <a:cs typeface="Arial" pitchFamily="34" charset="0"/>
              </a:rPr>
              <a:t>Copyright © 2018 HCL Technologies Limited  |  www.hcltech.com</a:t>
            </a:r>
          </a:p>
        </p:txBody>
      </p:sp>
    </p:spTree>
    <p:extLst>
      <p:ext uri="{BB962C8B-B14F-4D97-AF65-F5344CB8AC3E}">
        <p14:creationId xmlns:p14="http://schemas.microsoft.com/office/powerpoint/2010/main" val="58878063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64593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bwMode="auto">
          <a:xfrm>
            <a:off x="0" y="0"/>
            <a:ext cx="12192000" cy="1143000"/>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
        <p:nvSpPr>
          <p:cNvPr id="6" name="Rectangle 5"/>
          <p:cNvSpPr/>
          <p:nvPr userDrawn="1"/>
        </p:nvSpPr>
        <p:spPr bwMode="auto">
          <a:xfrm>
            <a:off x="5867400" y="6567054"/>
            <a:ext cx="457200" cy="290946"/>
          </a:xfrm>
          <a:prstGeom prst="rect">
            <a:avLst/>
          </a:prstGeom>
          <a:solidFill>
            <a:srgbClr val="1C88B8"/>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0502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53521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95252625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3" name="Group 82"/>
          <p:cNvGrpSpPr>
            <a:grpSpLocks/>
          </p:cNvGrpSpPr>
          <p:nvPr userDrawn="1"/>
        </p:nvGrpSpPr>
        <p:grpSpPr bwMode="auto">
          <a:xfrm>
            <a:off x="4667251" y="5853116"/>
            <a:ext cx="2859616" cy="438149"/>
            <a:chOff x="3533775" y="5853113"/>
            <a:chExt cx="2144713" cy="438150"/>
          </a:xfrm>
        </p:grpSpPr>
        <p:sp>
          <p:nvSpPr>
            <p:cNvPr id="4" name="Freeform 74"/>
            <p:cNvSpPr>
              <a:spLocks/>
            </p:cNvSpPr>
            <p:nvPr userDrawn="1"/>
          </p:nvSpPr>
          <p:spPr bwMode="auto">
            <a:xfrm>
              <a:off x="4043363" y="5999163"/>
              <a:ext cx="187325" cy="149225"/>
            </a:xfrm>
            <a:custGeom>
              <a:avLst/>
              <a:gdLst>
                <a:gd name="T0" fmla="*/ 2147483647 w 60"/>
                <a:gd name="T1" fmla="*/ 0 h 47"/>
                <a:gd name="T2" fmla="*/ 2147483647 w 60"/>
                <a:gd name="T3" fmla="*/ 2147483647 h 47"/>
                <a:gd name="T4" fmla="*/ 2147483647 w 60"/>
                <a:gd name="T5" fmla="*/ 2147483647 h 47"/>
                <a:gd name="T6" fmla="*/ 2147483647 w 60"/>
                <a:gd name="T7" fmla="*/ 2147483647 h 47"/>
                <a:gd name="T8" fmla="*/ 2147483647 w 60"/>
                <a:gd name="T9" fmla="*/ 2147483647 h 47"/>
                <a:gd name="T10" fmla="*/ 2147483647 w 60"/>
                <a:gd name="T11" fmla="*/ 2147483647 h 47"/>
                <a:gd name="T12" fmla="*/ 2147483647 w 60"/>
                <a:gd name="T13" fmla="*/ 2147483647 h 47"/>
                <a:gd name="T14" fmla="*/ 2147483647 w 60"/>
                <a:gd name="T15" fmla="*/ 2147483647 h 47"/>
                <a:gd name="T16" fmla="*/ 2147483647 w 60"/>
                <a:gd name="T17" fmla="*/ 2147483647 h 47"/>
                <a:gd name="T18" fmla="*/ 0 w 60"/>
                <a:gd name="T19" fmla="*/ 0 h 47"/>
                <a:gd name="T20" fmla="*/ 2147483647 w 60"/>
                <a:gd name="T21" fmla="*/ 0 h 47"/>
                <a:gd name="T22" fmla="*/ 2147483647 w 60"/>
                <a:gd name="T23" fmla="*/ 2147483647 h 47"/>
                <a:gd name="T24" fmla="*/ 2147483647 w 60"/>
                <a:gd name="T25" fmla="*/ 2147483647 h 47"/>
                <a:gd name="T26" fmla="*/ 2147483647 w 60"/>
                <a:gd name="T27" fmla="*/ 2147483647 h 47"/>
                <a:gd name="T28" fmla="*/ 2147483647 w 60"/>
                <a:gd name="T29" fmla="*/ 2147483647 h 47"/>
                <a:gd name="T30" fmla="*/ 2147483647 w 60"/>
                <a:gd name="T31" fmla="*/ 2147483647 h 47"/>
                <a:gd name="T32" fmla="*/ 2147483647 w 60"/>
                <a:gd name="T33" fmla="*/ 2147483647 h 47"/>
                <a:gd name="T34" fmla="*/ 2147483647 w 60"/>
                <a:gd name="T35" fmla="*/ 2147483647 h 47"/>
                <a:gd name="T36" fmla="*/ 2147483647 w 60"/>
                <a:gd name="T37" fmla="*/ 2147483647 h 47"/>
                <a:gd name="T38" fmla="*/ 2147483647 w 60"/>
                <a:gd name="T39" fmla="*/ 2147483647 h 47"/>
                <a:gd name="T40" fmla="*/ 2147483647 w 60"/>
                <a:gd name="T41" fmla="*/ 2147483647 h 47"/>
                <a:gd name="T42" fmla="*/ 2147483647 w 60"/>
                <a:gd name="T43" fmla="*/ 0 h 47"/>
                <a:gd name="T44" fmla="*/ 214748364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Freeform 75"/>
            <p:cNvSpPr>
              <a:spLocks noEditPoints="1"/>
            </p:cNvSpPr>
            <p:nvPr userDrawn="1"/>
          </p:nvSpPr>
          <p:spPr bwMode="auto">
            <a:xfrm>
              <a:off x="4219575" y="5999163"/>
              <a:ext cx="136525" cy="149225"/>
            </a:xfrm>
            <a:custGeom>
              <a:avLst/>
              <a:gdLst>
                <a:gd name="T0" fmla="*/ 2147483647 w 43"/>
                <a:gd name="T1" fmla="*/ 2147483647 h 47"/>
                <a:gd name="T2" fmla="*/ 2147483647 w 43"/>
                <a:gd name="T3" fmla="*/ 2147483647 h 47"/>
                <a:gd name="T4" fmla="*/ 2147483647 w 43"/>
                <a:gd name="T5" fmla="*/ 2147483647 h 47"/>
                <a:gd name="T6" fmla="*/ 0 w 43"/>
                <a:gd name="T7" fmla="*/ 2147483647 h 47"/>
                <a:gd name="T8" fmla="*/ 2147483647 w 43"/>
                <a:gd name="T9" fmla="*/ 0 h 47"/>
                <a:gd name="T10" fmla="*/ 2147483647 w 43"/>
                <a:gd name="T11" fmla="*/ 0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2147483647 w 43"/>
                <a:gd name="T29" fmla="*/ 2147483647 h 47"/>
                <a:gd name="T30" fmla="*/ 2147483647 w 43"/>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Freeform 76"/>
            <p:cNvSpPr>
              <a:spLocks/>
            </p:cNvSpPr>
            <p:nvPr userDrawn="1"/>
          </p:nvSpPr>
          <p:spPr bwMode="auto">
            <a:xfrm>
              <a:off x="4346575" y="5999163"/>
              <a:ext cx="109538"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 name="Freeform 77"/>
            <p:cNvSpPr>
              <a:spLocks/>
            </p:cNvSpPr>
            <p:nvPr userDrawn="1"/>
          </p:nvSpPr>
          <p:spPr bwMode="auto">
            <a:xfrm>
              <a:off x="4462463" y="5995988"/>
              <a:ext cx="131762" cy="153987"/>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2147483647 h 49"/>
                <a:gd name="T12" fmla="*/ 2147483647 w 42"/>
                <a:gd name="T13" fmla="*/ 2147483647 h 49"/>
                <a:gd name="T14" fmla="*/ 0 w 42"/>
                <a:gd name="T15" fmla="*/ 2147483647 h 49"/>
                <a:gd name="T16" fmla="*/ 2147483647 w 42"/>
                <a:gd name="T17" fmla="*/ 0 h 49"/>
                <a:gd name="T18" fmla="*/ 2147483647 w 42"/>
                <a:gd name="T19" fmla="*/ 2147483647 h 49"/>
                <a:gd name="T20" fmla="*/ 2147483647 w 42"/>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 name="Freeform 78"/>
            <p:cNvSpPr>
              <a:spLocks/>
            </p:cNvSpPr>
            <p:nvPr userDrawn="1"/>
          </p:nvSpPr>
          <p:spPr bwMode="auto">
            <a:xfrm>
              <a:off x="461803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 name="Freeform 79"/>
            <p:cNvSpPr>
              <a:spLocks/>
            </p:cNvSpPr>
            <p:nvPr userDrawn="1"/>
          </p:nvSpPr>
          <p:spPr bwMode="auto">
            <a:xfrm>
              <a:off x="4795838" y="5999163"/>
              <a:ext cx="111125" cy="149225"/>
            </a:xfrm>
            <a:custGeom>
              <a:avLst/>
              <a:gdLst>
                <a:gd name="T0" fmla="*/ 2147483647 w 83"/>
                <a:gd name="T1" fmla="*/ 0 h 111"/>
                <a:gd name="T2" fmla="*/ 2147483647 w 83"/>
                <a:gd name="T3" fmla="*/ 2147483647 h 111"/>
                <a:gd name="T4" fmla="*/ 2147483647 w 83"/>
                <a:gd name="T5" fmla="*/ 2147483647 h 111"/>
                <a:gd name="T6" fmla="*/ 2147483647 w 83"/>
                <a:gd name="T7" fmla="*/ 2147483647 h 111"/>
                <a:gd name="T8" fmla="*/ 2147483647 w 83"/>
                <a:gd name="T9" fmla="*/ 2147483647 h 111"/>
                <a:gd name="T10" fmla="*/ 2147483647 w 83"/>
                <a:gd name="T11" fmla="*/ 2147483647 h 111"/>
                <a:gd name="T12" fmla="*/ 0 w 83"/>
                <a:gd name="T13" fmla="*/ 2147483647 h 111"/>
                <a:gd name="T14" fmla="*/ 0 w 83"/>
                <a:gd name="T15" fmla="*/ 0 h 111"/>
                <a:gd name="T16" fmla="*/ 21474836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Freeform 80"/>
            <p:cNvSpPr>
              <a:spLocks/>
            </p:cNvSpPr>
            <p:nvPr userDrawn="1"/>
          </p:nvSpPr>
          <p:spPr bwMode="auto">
            <a:xfrm>
              <a:off x="4929188" y="5999163"/>
              <a:ext cx="109537"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 name="Freeform 81"/>
            <p:cNvSpPr>
              <a:spLocks/>
            </p:cNvSpPr>
            <p:nvPr userDrawn="1"/>
          </p:nvSpPr>
          <p:spPr bwMode="auto">
            <a:xfrm>
              <a:off x="5073650" y="5999163"/>
              <a:ext cx="95250" cy="149225"/>
            </a:xfrm>
            <a:custGeom>
              <a:avLst/>
              <a:gdLst>
                <a:gd name="T0" fmla="*/ 2147483647 w 71"/>
                <a:gd name="T1" fmla="*/ 2147483647 h 111"/>
                <a:gd name="T2" fmla="*/ 2147483647 w 71"/>
                <a:gd name="T3" fmla="*/ 2147483647 h 111"/>
                <a:gd name="T4" fmla="*/ 0 w 71"/>
                <a:gd name="T5" fmla="*/ 2147483647 h 111"/>
                <a:gd name="T6" fmla="*/ 0 w 71"/>
                <a:gd name="T7" fmla="*/ 0 h 111"/>
                <a:gd name="T8" fmla="*/ 2147483647 w 71"/>
                <a:gd name="T9" fmla="*/ 0 h 111"/>
                <a:gd name="T10" fmla="*/ 2147483647 w 71"/>
                <a:gd name="T11" fmla="*/ 2147483647 h 111"/>
                <a:gd name="T12" fmla="*/ 2147483647 w 71"/>
                <a:gd name="T13" fmla="*/ 2147483647 h 111"/>
                <a:gd name="T14" fmla="*/ 2147483647 w 71"/>
                <a:gd name="T15" fmla="*/ 2147483647 h 111"/>
                <a:gd name="T16" fmla="*/ 2147483647 w 71"/>
                <a:gd name="T17" fmla="*/ 2147483647 h 111"/>
                <a:gd name="T18" fmla="*/ 2147483647 w 71"/>
                <a:gd name="T19" fmla="*/ 2147483647 h 111"/>
                <a:gd name="T20" fmla="*/ 2147483647 w 71"/>
                <a:gd name="T21" fmla="*/ 2147483647 h 111"/>
                <a:gd name="T22" fmla="*/ 2147483647 w 71"/>
                <a:gd name="T23" fmla="*/ 2147483647 h 111"/>
                <a:gd name="T24" fmla="*/ 2147483647 w 71"/>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 name="Freeform 82"/>
            <p:cNvSpPr>
              <a:spLocks/>
            </p:cNvSpPr>
            <p:nvPr userDrawn="1"/>
          </p:nvSpPr>
          <p:spPr bwMode="auto">
            <a:xfrm>
              <a:off x="5245100" y="5999163"/>
              <a:ext cx="95250" cy="149225"/>
            </a:xfrm>
            <a:custGeom>
              <a:avLst/>
              <a:gdLst>
                <a:gd name="T0" fmla="*/ 2147483647 w 71"/>
                <a:gd name="T1" fmla="*/ 2147483647 h 111"/>
                <a:gd name="T2" fmla="*/ 2147483647 w 71"/>
                <a:gd name="T3" fmla="*/ 2147483647 h 111"/>
                <a:gd name="T4" fmla="*/ 2147483647 w 71"/>
                <a:gd name="T5" fmla="*/ 2147483647 h 111"/>
                <a:gd name="T6" fmla="*/ 2147483647 w 71"/>
                <a:gd name="T7" fmla="*/ 2147483647 h 111"/>
                <a:gd name="T8" fmla="*/ 2147483647 w 71"/>
                <a:gd name="T9" fmla="*/ 2147483647 h 111"/>
                <a:gd name="T10" fmla="*/ 2147483647 w 71"/>
                <a:gd name="T11" fmla="*/ 2147483647 h 111"/>
                <a:gd name="T12" fmla="*/ 0 w 71"/>
                <a:gd name="T13" fmla="*/ 2147483647 h 111"/>
                <a:gd name="T14" fmla="*/ 0 w 71"/>
                <a:gd name="T15" fmla="*/ 0 h 111"/>
                <a:gd name="T16" fmla="*/ 2147483647 w 71"/>
                <a:gd name="T17" fmla="*/ 0 h 111"/>
                <a:gd name="T18" fmla="*/ 2147483647 w 71"/>
                <a:gd name="T19" fmla="*/ 2147483647 h 111"/>
                <a:gd name="T20" fmla="*/ 2147483647 w 71"/>
                <a:gd name="T21" fmla="*/ 2147483647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 name="Freeform 84"/>
            <p:cNvSpPr>
              <a:spLocks/>
            </p:cNvSpPr>
            <p:nvPr userDrawn="1"/>
          </p:nvSpPr>
          <p:spPr bwMode="auto">
            <a:xfrm>
              <a:off x="5426075" y="5999163"/>
              <a:ext cx="96838" cy="149225"/>
            </a:xfrm>
            <a:custGeom>
              <a:avLst/>
              <a:gdLst>
                <a:gd name="T0" fmla="*/ 2147483647 w 73"/>
                <a:gd name="T1" fmla="*/ 2147483647 h 111"/>
                <a:gd name="T2" fmla="*/ 2147483647 w 73"/>
                <a:gd name="T3" fmla="*/ 2147483647 h 111"/>
                <a:gd name="T4" fmla="*/ 0 w 73"/>
                <a:gd name="T5" fmla="*/ 2147483647 h 111"/>
                <a:gd name="T6" fmla="*/ 0 w 73"/>
                <a:gd name="T7" fmla="*/ 0 h 111"/>
                <a:gd name="T8" fmla="*/ 2147483647 w 73"/>
                <a:gd name="T9" fmla="*/ 0 h 111"/>
                <a:gd name="T10" fmla="*/ 2147483647 w 73"/>
                <a:gd name="T11" fmla="*/ 2147483647 h 111"/>
                <a:gd name="T12" fmla="*/ 2147483647 w 73"/>
                <a:gd name="T13" fmla="*/ 2147483647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5" name="Freeform 85"/>
            <p:cNvSpPr>
              <a:spLocks/>
            </p:cNvSpPr>
            <p:nvPr userDrawn="1"/>
          </p:nvSpPr>
          <p:spPr bwMode="auto">
            <a:xfrm>
              <a:off x="5541963" y="5999163"/>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2147483647 w 43"/>
                <a:gd name="T11" fmla="*/ 2147483647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0 w 43"/>
                <a:gd name="T29" fmla="*/ 2147483647 h 47"/>
                <a:gd name="T30" fmla="*/ 0 w 43"/>
                <a:gd name="T31" fmla="*/ 0 h 47"/>
                <a:gd name="T32" fmla="*/ 2147483647 w 43"/>
                <a:gd name="T33" fmla="*/ 0 h 47"/>
                <a:gd name="T34" fmla="*/ 2147483647 w 43"/>
                <a:gd name="T35" fmla="*/ 2147483647 h 47"/>
                <a:gd name="T36" fmla="*/ 2147483647 w 43"/>
                <a:gd name="T37" fmla="*/ 2147483647 h 47"/>
                <a:gd name="T38" fmla="*/ 2147483647 w 43"/>
                <a:gd name="T39" fmla="*/ 2147483647 h 47"/>
                <a:gd name="T40" fmla="*/ 2147483647 w 43"/>
                <a:gd name="T41" fmla="*/ 2147483647 h 47"/>
                <a:gd name="T42" fmla="*/ 2147483647 w 43"/>
                <a:gd name="T43" fmla="*/ 0 h 47"/>
                <a:gd name="T44" fmla="*/ 2147483647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87"/>
            <p:cNvSpPr>
              <a:spLocks/>
            </p:cNvSpPr>
            <p:nvPr userDrawn="1"/>
          </p:nvSpPr>
          <p:spPr bwMode="auto">
            <a:xfrm>
              <a:off x="3714750" y="5926138"/>
              <a:ext cx="141288" cy="290512"/>
            </a:xfrm>
            <a:custGeom>
              <a:avLst/>
              <a:gdLst>
                <a:gd name="T0" fmla="*/ 0 w 106"/>
                <a:gd name="T1" fmla="*/ 2147483647 h 218"/>
                <a:gd name="T2" fmla="*/ 0 w 106"/>
                <a:gd name="T3" fmla="*/ 0 h 218"/>
                <a:gd name="T4" fmla="*/ 2147483647 w 106"/>
                <a:gd name="T5" fmla="*/ 2147483647 h 218"/>
                <a:gd name="T6" fmla="*/ 0 w 106"/>
                <a:gd name="T7" fmla="*/ 2147483647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18" name="AutoShape 72">
            <a:hlinkClick r:id="rId2"/>
          </p:cNvPr>
          <p:cNvSpPr>
            <a:spLocks noChangeAspect="1" noChangeArrowheads="1" noTextEdit="1"/>
          </p:cNvSpPr>
          <p:nvPr userDrawn="1"/>
        </p:nvSpPr>
        <p:spPr bwMode="auto">
          <a:xfrm>
            <a:off x="4519089" y="5821365"/>
            <a:ext cx="31538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03" tIns="54400" rIns="108803" bIns="544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nvGrpSpPr>
          <p:cNvPr id="19" name="Group 30"/>
          <p:cNvGrpSpPr>
            <a:grpSpLocks/>
          </p:cNvGrpSpPr>
          <p:nvPr userDrawn="1"/>
        </p:nvGrpSpPr>
        <p:grpSpPr bwMode="auto">
          <a:xfrm>
            <a:off x="4502155" y="822328"/>
            <a:ext cx="3187700" cy="365125"/>
            <a:chOff x="3427413" y="822325"/>
            <a:chExt cx="2390775" cy="365125"/>
          </a:xfrm>
        </p:grpSpPr>
        <p:sp>
          <p:nvSpPr>
            <p:cNvPr id="20" name="Freeform 7"/>
            <p:cNvSpPr>
              <a:spLocks/>
            </p:cNvSpPr>
            <p:nvPr userDrawn="1"/>
          </p:nvSpPr>
          <p:spPr bwMode="auto">
            <a:xfrm>
              <a:off x="3427413" y="847725"/>
              <a:ext cx="917575" cy="320675"/>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1" name="Freeform 8"/>
            <p:cNvSpPr>
              <a:spLocks/>
            </p:cNvSpPr>
            <p:nvPr userDrawn="1"/>
          </p:nvSpPr>
          <p:spPr bwMode="auto">
            <a:xfrm>
              <a:off x="4300538" y="822325"/>
              <a:ext cx="866775" cy="365125"/>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9"/>
            <p:cNvSpPr>
              <a:spLocks/>
            </p:cNvSpPr>
            <p:nvPr userDrawn="1"/>
          </p:nvSpPr>
          <p:spPr bwMode="auto">
            <a:xfrm>
              <a:off x="5148263" y="847725"/>
              <a:ext cx="669925" cy="320675"/>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grpSp>
        <p:nvGrpSpPr>
          <p:cNvPr id="23" name="Group 35"/>
          <p:cNvGrpSpPr>
            <a:grpSpLocks noChangeAspect="1"/>
          </p:cNvGrpSpPr>
          <p:nvPr userDrawn="1"/>
        </p:nvGrpSpPr>
        <p:grpSpPr bwMode="auto">
          <a:xfrm>
            <a:off x="3780367" y="2514602"/>
            <a:ext cx="4631267" cy="744537"/>
            <a:chOff x="2074863" y="2641600"/>
            <a:chExt cx="4953000" cy="1060450"/>
          </a:xfrm>
        </p:grpSpPr>
        <p:sp>
          <p:nvSpPr>
            <p:cNvPr id="24" name="Freeform 35"/>
            <p:cNvSpPr>
              <a:spLocks noEditPoints="1"/>
            </p:cNvSpPr>
            <p:nvPr userDrawn="1"/>
          </p:nvSpPr>
          <p:spPr bwMode="auto">
            <a:xfrm>
              <a:off x="3027363" y="3448050"/>
              <a:ext cx="111125" cy="149225"/>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5" name="Freeform 36"/>
            <p:cNvSpPr>
              <a:spLocks/>
            </p:cNvSpPr>
            <p:nvPr userDrawn="1"/>
          </p:nvSpPr>
          <p:spPr bwMode="auto">
            <a:xfrm>
              <a:off x="31734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6" name="Freeform 37"/>
            <p:cNvSpPr>
              <a:spLocks/>
            </p:cNvSpPr>
            <p:nvPr userDrawn="1"/>
          </p:nvSpPr>
          <p:spPr bwMode="auto">
            <a:xfrm>
              <a:off x="3303588" y="3448050"/>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7" name="Freeform 38"/>
            <p:cNvSpPr>
              <a:spLocks noEditPoints="1"/>
            </p:cNvSpPr>
            <p:nvPr userDrawn="1"/>
          </p:nvSpPr>
          <p:spPr bwMode="auto">
            <a:xfrm>
              <a:off x="3446463" y="3444875"/>
              <a:ext cx="152400" cy="155575"/>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8" name="Freeform 39"/>
            <p:cNvSpPr>
              <a:spLocks/>
            </p:cNvSpPr>
            <p:nvPr userDrawn="1"/>
          </p:nvSpPr>
          <p:spPr bwMode="auto">
            <a:xfrm>
              <a:off x="3633788" y="3448050"/>
              <a:ext cx="123825" cy="149225"/>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9" name="Freeform 40"/>
            <p:cNvSpPr>
              <a:spLocks noEditPoints="1"/>
            </p:cNvSpPr>
            <p:nvPr userDrawn="1"/>
          </p:nvSpPr>
          <p:spPr bwMode="auto">
            <a:xfrm>
              <a:off x="3805238" y="3448050"/>
              <a:ext cx="139700" cy="149225"/>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0" name="Freeform 41"/>
            <p:cNvSpPr>
              <a:spLocks/>
            </p:cNvSpPr>
            <p:nvPr userDrawn="1"/>
          </p:nvSpPr>
          <p:spPr bwMode="auto">
            <a:xfrm>
              <a:off x="4027488" y="3448050"/>
              <a:ext cx="117475" cy="149225"/>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1" name="Freeform 42"/>
            <p:cNvSpPr>
              <a:spLocks/>
            </p:cNvSpPr>
            <p:nvPr userDrawn="1"/>
          </p:nvSpPr>
          <p:spPr bwMode="auto">
            <a:xfrm>
              <a:off x="4176713"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2" name="Freeform 43"/>
            <p:cNvSpPr>
              <a:spLocks/>
            </p:cNvSpPr>
            <p:nvPr userDrawn="1"/>
          </p:nvSpPr>
          <p:spPr bwMode="auto">
            <a:xfrm>
              <a:off x="4341813" y="3448050"/>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3" name="Freeform 44"/>
            <p:cNvSpPr>
              <a:spLocks/>
            </p:cNvSpPr>
            <p:nvPr userDrawn="1"/>
          </p:nvSpPr>
          <p:spPr bwMode="auto">
            <a:xfrm>
              <a:off x="45386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4" name="Freeform 45"/>
            <p:cNvSpPr>
              <a:spLocks noEditPoints="1"/>
            </p:cNvSpPr>
            <p:nvPr userDrawn="1"/>
          </p:nvSpPr>
          <p:spPr bwMode="auto">
            <a:xfrm>
              <a:off x="4706938" y="3444875"/>
              <a:ext cx="155575" cy="155575"/>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5" name="Freeform 46"/>
            <p:cNvSpPr>
              <a:spLocks/>
            </p:cNvSpPr>
            <p:nvPr userDrawn="1"/>
          </p:nvSpPr>
          <p:spPr bwMode="auto">
            <a:xfrm>
              <a:off x="4894263" y="3448050"/>
              <a:ext cx="127000" cy="149225"/>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6" name="Freeform 47"/>
            <p:cNvSpPr>
              <a:spLocks/>
            </p:cNvSpPr>
            <p:nvPr userDrawn="1"/>
          </p:nvSpPr>
          <p:spPr bwMode="auto">
            <a:xfrm>
              <a:off x="504983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7" name="Freeform 48"/>
            <p:cNvSpPr>
              <a:spLocks noEditPoints="1"/>
            </p:cNvSpPr>
            <p:nvPr userDrawn="1"/>
          </p:nvSpPr>
          <p:spPr bwMode="auto">
            <a:xfrm>
              <a:off x="5202238" y="3448050"/>
              <a:ext cx="111125" cy="149225"/>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8" name="Freeform 49"/>
            <p:cNvSpPr>
              <a:spLocks noEditPoints="1"/>
            </p:cNvSpPr>
            <p:nvPr userDrawn="1"/>
          </p:nvSpPr>
          <p:spPr bwMode="auto">
            <a:xfrm>
              <a:off x="5332413" y="3448050"/>
              <a:ext cx="146050" cy="149225"/>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9" name="Freeform 50"/>
            <p:cNvSpPr>
              <a:spLocks/>
            </p:cNvSpPr>
            <p:nvPr userDrawn="1"/>
          </p:nvSpPr>
          <p:spPr bwMode="auto">
            <a:xfrm>
              <a:off x="5491163" y="3444875"/>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0" name="Freeform 51"/>
            <p:cNvSpPr>
              <a:spLocks/>
            </p:cNvSpPr>
            <p:nvPr userDrawn="1"/>
          </p:nvSpPr>
          <p:spPr bwMode="auto">
            <a:xfrm>
              <a:off x="5653088" y="3448050"/>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1" name="Freeform 52"/>
            <p:cNvSpPr>
              <a:spLocks/>
            </p:cNvSpPr>
            <p:nvPr userDrawn="1"/>
          </p:nvSpPr>
          <p:spPr bwMode="auto">
            <a:xfrm>
              <a:off x="4402138" y="2797175"/>
              <a:ext cx="60325" cy="88900"/>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2" name="Freeform 53"/>
            <p:cNvSpPr>
              <a:spLocks/>
            </p:cNvSpPr>
            <p:nvPr userDrawn="1"/>
          </p:nvSpPr>
          <p:spPr bwMode="auto">
            <a:xfrm>
              <a:off x="6319838" y="2781300"/>
              <a:ext cx="60325" cy="85725"/>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3" name="Freeform 54"/>
            <p:cNvSpPr>
              <a:spLocks noEditPoints="1"/>
            </p:cNvSpPr>
            <p:nvPr userDrawn="1"/>
          </p:nvSpPr>
          <p:spPr bwMode="auto">
            <a:xfrm>
              <a:off x="2074863" y="2765425"/>
              <a:ext cx="1362075" cy="650875"/>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4" name="Freeform 55"/>
            <p:cNvSpPr>
              <a:spLocks noEditPoints="1"/>
            </p:cNvSpPr>
            <p:nvPr userDrawn="1"/>
          </p:nvSpPr>
          <p:spPr bwMode="auto">
            <a:xfrm>
              <a:off x="3392488" y="2813050"/>
              <a:ext cx="1863725" cy="542925"/>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5" name="Freeform 56"/>
            <p:cNvSpPr>
              <a:spLocks noEditPoints="1"/>
            </p:cNvSpPr>
            <p:nvPr userDrawn="1"/>
          </p:nvSpPr>
          <p:spPr bwMode="auto">
            <a:xfrm>
              <a:off x="5249863" y="2641600"/>
              <a:ext cx="1736725" cy="1060450"/>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6" name="Freeform 57"/>
            <p:cNvSpPr>
              <a:spLocks/>
            </p:cNvSpPr>
            <p:nvPr userDrawn="1"/>
          </p:nvSpPr>
          <p:spPr bwMode="auto">
            <a:xfrm>
              <a:off x="2586038" y="3209925"/>
              <a:ext cx="3708400" cy="165100"/>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7" name="Freeform 58"/>
            <p:cNvSpPr>
              <a:spLocks/>
            </p:cNvSpPr>
            <p:nvPr userDrawn="1"/>
          </p:nvSpPr>
          <p:spPr bwMode="auto">
            <a:xfrm>
              <a:off x="6853238" y="2724150"/>
              <a:ext cx="76200" cy="92075"/>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8" name="Freeform 59"/>
            <p:cNvSpPr>
              <a:spLocks/>
            </p:cNvSpPr>
            <p:nvPr userDrawn="1"/>
          </p:nvSpPr>
          <p:spPr bwMode="auto">
            <a:xfrm>
              <a:off x="6938963" y="2724150"/>
              <a:ext cx="88900" cy="92075"/>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99"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0" name="TextBox 49"/>
          <p:cNvSpPr txBox="1">
            <a:spLocks noChangeArrowheads="1"/>
          </p:cNvSpPr>
          <p:nvPr userDrawn="1"/>
        </p:nvSpPr>
        <p:spPr bwMode="auto">
          <a:xfrm>
            <a:off x="2023837" y="3706815"/>
            <a:ext cx="8144336" cy="4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03" tIns="54400" rIns="108803" bIns="54400">
            <a:spAutoFit/>
          </a:bodyPr>
          <a:lstStyle>
            <a:lvl1pPr eaLnBrk="0" hangingPunct="0">
              <a:defRPr sz="3600">
                <a:solidFill>
                  <a:schemeClr val="tx1"/>
                </a:solidFill>
                <a:latin typeface="Arial" charset="0"/>
                <a:cs typeface="Arial" charset="0"/>
              </a:defRPr>
            </a:lvl1pPr>
            <a:lvl2pPr marL="742950" indent="-285750" eaLnBrk="0" hangingPunct="0">
              <a:defRPr sz="3600">
                <a:solidFill>
                  <a:schemeClr val="tx1"/>
                </a:solidFill>
                <a:latin typeface="Arial" charset="0"/>
                <a:cs typeface="Arial" charset="0"/>
              </a:defRPr>
            </a:lvl2pPr>
            <a:lvl3pPr marL="1143000" indent="-228600" eaLnBrk="0" hangingPunct="0">
              <a:defRPr sz="3600">
                <a:solidFill>
                  <a:schemeClr val="tx1"/>
                </a:solidFill>
                <a:latin typeface="Arial" charset="0"/>
                <a:cs typeface="Arial" charset="0"/>
              </a:defRPr>
            </a:lvl3pPr>
            <a:lvl4pPr marL="1600200" indent="-228600" eaLnBrk="0" hangingPunct="0">
              <a:defRPr sz="3600">
                <a:solidFill>
                  <a:schemeClr val="tx1"/>
                </a:solidFill>
                <a:latin typeface="Arial" charset="0"/>
                <a:cs typeface="Arial" charset="0"/>
              </a:defRPr>
            </a:lvl4pPr>
            <a:lvl5pPr marL="2057400" indent="-228600" eaLnBrk="0" hangingPunct="0">
              <a:defRPr sz="3600">
                <a:solidFill>
                  <a:schemeClr val="tx1"/>
                </a:solidFill>
                <a:latin typeface="Arial" charset="0"/>
                <a:cs typeface="Arial" charset="0"/>
              </a:defRPr>
            </a:lvl5pPr>
            <a:lvl6pPr marL="2514600" indent="-228600" eaLnBrk="0" fontAlgn="base" hangingPunct="0">
              <a:spcBef>
                <a:spcPct val="0"/>
              </a:spcBef>
              <a:spcAft>
                <a:spcPct val="0"/>
              </a:spcAft>
              <a:defRPr sz="3600">
                <a:solidFill>
                  <a:schemeClr val="tx1"/>
                </a:solidFill>
                <a:latin typeface="Arial" charset="0"/>
                <a:cs typeface="Arial" charset="0"/>
              </a:defRPr>
            </a:lvl6pPr>
            <a:lvl7pPr marL="2971800" indent="-228600" eaLnBrk="0" fontAlgn="base" hangingPunct="0">
              <a:spcBef>
                <a:spcPct val="0"/>
              </a:spcBef>
              <a:spcAft>
                <a:spcPct val="0"/>
              </a:spcAft>
              <a:defRPr sz="3600">
                <a:solidFill>
                  <a:schemeClr val="tx1"/>
                </a:solidFill>
                <a:latin typeface="Arial" charset="0"/>
                <a:cs typeface="Arial" charset="0"/>
              </a:defRPr>
            </a:lvl7pPr>
            <a:lvl8pPr marL="3429000" indent="-228600" eaLnBrk="0" fontAlgn="base" hangingPunct="0">
              <a:spcBef>
                <a:spcPct val="0"/>
              </a:spcBef>
              <a:spcAft>
                <a:spcPct val="0"/>
              </a:spcAft>
              <a:defRPr sz="3600">
                <a:solidFill>
                  <a:schemeClr val="tx1"/>
                </a:solidFill>
                <a:latin typeface="Arial" charset="0"/>
                <a:cs typeface="Arial" charset="0"/>
              </a:defRPr>
            </a:lvl8pPr>
            <a:lvl9pPr marL="3886200" indent="-228600" eaLnBrk="0" fontAlgn="base" hangingPunct="0">
              <a:spcBef>
                <a:spcPct val="0"/>
              </a:spcBef>
              <a:spcAft>
                <a:spcPct val="0"/>
              </a:spcAft>
              <a:defRPr sz="3600">
                <a:solidFill>
                  <a:schemeClr val="tx1"/>
                </a:solidFill>
                <a:latin typeface="Arial" charset="0"/>
                <a:cs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$7 </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BILLION ENTERPRISE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110,000</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IDEAPRENEURS | </a:t>
            </a:r>
            <a:r>
              <a:rPr kumimoji="0" lang="en-US" sz="1900" b="1" i="0" u="none" strike="noStrike" kern="1200" cap="none" spc="0" normalizeH="0" baseline="0" noProof="0" dirty="0">
                <a:ln>
                  <a:noFill/>
                </a:ln>
                <a:solidFill>
                  <a:srgbClr val="FFFFFF"/>
                </a:solidFill>
                <a:effectLst/>
                <a:uLnTx/>
                <a:uFillTx/>
                <a:latin typeface="Arial" charset="0"/>
                <a:ea typeface="+mn-ea"/>
                <a:cs typeface="Arial" charset="0"/>
              </a:rPr>
              <a:t>31</a:t>
            </a:r>
            <a:r>
              <a:rPr kumimoji="0" lang="en-US" sz="1900" b="0" i="0" u="none" strike="noStrike" kern="1200" cap="none" spc="0" normalizeH="0" baseline="0" noProof="0" dirty="0">
                <a:ln>
                  <a:noFill/>
                </a:ln>
                <a:solidFill>
                  <a:srgbClr val="FFFFFF"/>
                </a:solidFill>
                <a:effectLst/>
                <a:uLnTx/>
                <a:uFillTx/>
                <a:latin typeface="Arial" charset="0"/>
                <a:ea typeface="+mn-ea"/>
                <a:cs typeface="Arial" charset="0"/>
              </a:rPr>
              <a:t> COUNTRIES</a:t>
            </a:r>
          </a:p>
        </p:txBody>
      </p:sp>
      <p:pic>
        <p:nvPicPr>
          <p:cNvPr id="51" name="Picture 1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816"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p:cNvPicPr>
            <a:picLocks noChangeAspect="1"/>
          </p:cNvPicPr>
          <p:nvPr userDrawn="1"/>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50165" y="5491095"/>
            <a:ext cx="5114041" cy="1392663"/>
          </a:xfrm>
          <a:prstGeom prst="rect">
            <a:avLst/>
          </a:prstGeom>
        </p:spPr>
      </p:pic>
    </p:spTree>
    <p:extLst>
      <p:ext uri="{BB962C8B-B14F-4D97-AF65-F5344CB8AC3E}">
        <p14:creationId xmlns:p14="http://schemas.microsoft.com/office/powerpoint/2010/main" val="545738885"/>
      </p:ext>
    </p:extLst>
  </p:cSld>
  <p:clrMapOvr>
    <a:masterClrMapping/>
  </p:clrMapOvr>
  <p:transition advClick="0" advTm="1200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hasCustomPrompt="1"/>
          </p:nvPr>
        </p:nvSpPr>
        <p:spPr>
          <a:xfrm>
            <a:off x="406402" y="4953003"/>
            <a:ext cx="11356369" cy="685800"/>
          </a:xfrm>
        </p:spPr>
        <p:txBody>
          <a:bodyPr lIns="91431" rIns="91431"/>
          <a:lstStyle>
            <a:lvl1pPr>
              <a:lnSpc>
                <a:spcPct val="125000"/>
              </a:lnSpc>
              <a:defRPr sz="2799">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402" y="5638803"/>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pic>
        <p:nvPicPr>
          <p:cNvPr id="18" name="Picture 2" descr="D:\From Compaq laptop\Jobs\PPT\2016\Nov\23 - Nov\Defence Presentation\Sandvik_CEC_Screen-10.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91" t="12488" r="3633"/>
          <a:stretch/>
        </p:blipFill>
        <p:spPr bwMode="auto">
          <a:xfrm>
            <a:off x="2" y="-17709"/>
            <a:ext cx="12192000" cy="686283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7653229" y="4469031"/>
            <a:ext cx="3039352" cy="618124"/>
          </a:xfrm>
          <a:prstGeom prst="rect">
            <a:avLst/>
          </a:prstGeom>
          <a:solidFill>
            <a:srgbClr val="F68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 name="Picture 20"/>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8566551" y="4444429"/>
            <a:ext cx="2450504" cy="667325"/>
          </a:xfrm>
          <a:prstGeom prst="rect">
            <a:avLst/>
          </a:prstGeom>
        </p:spPr>
      </p:pic>
      <p:pic>
        <p:nvPicPr>
          <p:cNvPr id="22"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70" t="3638" r="44722" b="37439"/>
          <a:stretch/>
        </p:blipFill>
        <p:spPr bwMode="auto">
          <a:xfrm>
            <a:off x="-2" y="1955215"/>
            <a:ext cx="7919550" cy="4876639"/>
          </a:xfrm>
          <a:prstGeom prst="rtTriangl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p:cNvPicPr>
            <a:picLocks noChangeAspect="1"/>
          </p:cNvPicPr>
          <p:nvPr userDrawn="1"/>
        </p:nvPicPr>
        <p:blipFill rotWithShape="1">
          <a:blip r:embed="rId5">
            <a:extLst>
              <a:ext uri="{28A0092B-C50C-407E-A947-70E740481C1C}">
                <a14:useLocalDpi xmlns:a14="http://schemas.microsoft.com/office/drawing/2010/main" val="0"/>
              </a:ext>
            </a:extLst>
          </a:blip>
          <a:srcRect l="58229"/>
          <a:stretch/>
        </p:blipFill>
        <p:spPr>
          <a:xfrm>
            <a:off x="312821" y="1955215"/>
            <a:ext cx="984548" cy="1178504"/>
          </a:xfrm>
          <a:prstGeom prst="rect">
            <a:avLst/>
          </a:prstGeom>
          <a:effectLst/>
        </p:spPr>
      </p:pic>
      <p:pic>
        <p:nvPicPr>
          <p:cNvPr id="23" name="Picture 22"/>
          <p:cNvPicPr>
            <a:picLocks noChangeAspect="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7790253" y="4574317"/>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873610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5"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22934589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spTree>
    <p:extLst>
      <p:ext uri="{BB962C8B-B14F-4D97-AF65-F5344CB8AC3E}">
        <p14:creationId xmlns:p14="http://schemas.microsoft.com/office/powerpoint/2010/main" val="350562722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8.png"/><Relationship Id="rId4" Type="http://schemas.openxmlformats.org/officeDocument/2006/relationships/slideLayout" Target="../slideLayouts/slideLayout8.xml"/><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ags" Target="../tags/tag4.xml"/><Relationship Id="rId5" Type="http://schemas.openxmlformats.org/officeDocument/2006/relationships/vmlDrawing" Target="../drawings/vmlDrawing4.vml"/><Relationship Id="rId4" Type="http://schemas.openxmlformats.org/officeDocument/2006/relationships/theme" Target="../theme/theme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7"/>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358" name="think-cell Slide" r:id="rId8" imgW="360" imgH="360" progId="TCLayout.ActiveDocument.1">
                  <p:embed/>
                </p:oleObj>
              </mc:Choice>
              <mc:Fallback>
                <p:oleObj name="think-cell Slide" r:id="rId8" imgW="360" imgH="360" progId="TCLayout.ActiveDocument.1">
                  <p:embed/>
                  <p:pic>
                    <p:nvPicPr>
                      <p:cNvPr id="9" name="Object 8"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194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b="86667"/>
          <a:stretch/>
        </p:blipFill>
        <p:spPr bwMode="auto">
          <a:xfrm>
            <a:off x="0" y="0"/>
            <a:ext cx="1219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4" y="1219205"/>
            <a:ext cx="11379200" cy="508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7135" tIns="58566" rIns="117135" bIns="5856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4" y="15881"/>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8566" tIns="58566" rIns="58566" bIns="58566" numCol="1" anchor="ctr" anchorCtr="0" compatLnSpc="1">
            <a:prstTxWarp prst="textNoShape">
              <a:avLst/>
            </a:prstTxWarp>
          </a:bodyPr>
          <a:lstStyle/>
          <a:p>
            <a:pPr lvl="0"/>
            <a:r>
              <a:rPr lang="en-US" dirty="0"/>
              <a:t>Click to edit Master title style</a:t>
            </a:r>
          </a:p>
        </p:txBody>
      </p:sp>
      <p:sp>
        <p:nvSpPr>
          <p:cNvPr id="23" name="Footer Placeholder 4"/>
          <p:cNvSpPr>
            <a:spLocks noGrp="1"/>
          </p:cNvSpPr>
          <p:nvPr>
            <p:ph type="ftr" sz="quarter" idx="3"/>
          </p:nvPr>
        </p:nvSpPr>
        <p:spPr>
          <a:xfrm>
            <a:off x="4165600" y="6578600"/>
            <a:ext cx="3860800" cy="228600"/>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lumMod val="75000"/>
                    <a:lumOff val="25000"/>
                  </a:schemeClr>
                </a:solidFill>
                <a:latin typeface="Arial" pitchFamily="34" charset="0"/>
                <a:ea typeface="+mn-ea"/>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75000"/>
                    <a:lumOff val="25000"/>
                  </a:srgbClr>
                </a:solidFill>
                <a:effectLst/>
                <a:uLnTx/>
                <a:uFillTx/>
                <a:latin typeface="Arial" pitchFamily="34" charset="0"/>
                <a:ea typeface="+mn-ea"/>
                <a:cs typeface="Arial" pitchFamily="34" charset="0"/>
              </a:rPr>
              <a:t>IBM &amp; HCL</a:t>
            </a:r>
          </a:p>
        </p:txBody>
      </p:sp>
      <p:sp>
        <p:nvSpPr>
          <p:cNvPr id="24" name="Slide Number Placeholder 5"/>
          <p:cNvSpPr>
            <a:spLocks noGrp="1"/>
          </p:cNvSpPr>
          <p:nvPr>
            <p:ph type="sldNum" sz="quarter" idx="4"/>
          </p:nvPr>
        </p:nvSpPr>
        <p:spPr>
          <a:xfrm>
            <a:off x="9032875" y="6578600"/>
            <a:ext cx="2844800" cy="2286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404040"/>
                </a:solidFill>
                <a:latin typeface="Arial" charset="0"/>
                <a:cs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335EB3-54CA-A841-A2EC-F68EC45E01D4}" type="slidenum">
              <a:rPr kumimoji="0" lang="en-AU" sz="1000" b="0" i="0" u="none" strike="noStrike" kern="1200" cap="none" spc="0" normalizeH="0" baseline="0" noProof="0" smtClean="0">
                <a:ln>
                  <a:noFill/>
                </a:ln>
                <a:solidFill>
                  <a:srgbClr val="40404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AU" sz="1000" b="0" i="0" u="none" strike="noStrike" kern="1200" cap="none" spc="0" normalizeH="0" baseline="0" noProof="0" dirty="0">
              <a:ln>
                <a:noFill/>
              </a:ln>
              <a:solidFill>
                <a:srgbClr val="404040"/>
              </a:solidFill>
              <a:effectLst/>
              <a:uLnTx/>
              <a:uFillTx/>
              <a:latin typeface="Arial" charset="0"/>
              <a:ea typeface="+mn-ea"/>
              <a:cs typeface="Arial" charset="0"/>
            </a:endParaRPr>
          </a:p>
        </p:txBody>
      </p:sp>
      <p:pic>
        <p:nvPicPr>
          <p:cNvPr id="11" name="Picture 17"/>
          <p:cNvPicPr>
            <a:picLocks noChangeAspect="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10956181" y="116324"/>
            <a:ext cx="1044351" cy="40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10">
            <a:biLevel thresh="25000"/>
            <a:extLst>
              <a:ext uri="{28A0092B-C50C-407E-A947-70E740481C1C}">
                <a14:useLocalDpi xmlns:a14="http://schemas.microsoft.com/office/drawing/2010/main" val="0"/>
              </a:ext>
            </a:extLst>
          </a:blip>
          <a:stretch>
            <a:fillRect/>
          </a:stretch>
        </p:blipFill>
        <p:spPr>
          <a:xfrm>
            <a:off x="10535491" y="465746"/>
            <a:ext cx="1927332" cy="524854"/>
          </a:xfrm>
          <a:prstGeom prst="rect">
            <a:avLst/>
          </a:prstGeom>
        </p:spPr>
      </p:pic>
    </p:spTree>
    <p:extLst>
      <p:ext uri="{BB962C8B-B14F-4D97-AF65-F5344CB8AC3E}">
        <p14:creationId xmlns:p14="http://schemas.microsoft.com/office/powerpoint/2010/main" val="18795999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ransition/>
  <p:hf hdr="0" ftr="0" dt="0"/>
  <p:txStyles>
    <p:titleStyle>
      <a:lvl1pPr algn="l" rtl="0" eaLnBrk="0" fontAlgn="base" hangingPunct="0">
        <a:spcBef>
          <a:spcPct val="0"/>
        </a:spcBef>
        <a:spcAft>
          <a:spcPct val="0"/>
        </a:spcAft>
        <a:defRPr sz="2300" b="1" cap="none" baseline="0">
          <a:solidFill>
            <a:schemeClr val="bg1"/>
          </a:solidFill>
          <a:latin typeface="Arial" pitchFamily="34" charset="0"/>
          <a:ea typeface="+mj-ea"/>
          <a:cs typeface="+mj-cs"/>
        </a:defRPr>
      </a:lvl1pPr>
      <a:lvl2pPr algn="l" rtl="0" eaLnBrk="0" fontAlgn="base" hangingPunct="0">
        <a:spcBef>
          <a:spcPct val="0"/>
        </a:spcBef>
        <a:spcAft>
          <a:spcPct val="0"/>
        </a:spcAft>
        <a:defRPr sz="3099" b="1">
          <a:solidFill>
            <a:srgbClr val="00529B"/>
          </a:solidFill>
          <a:latin typeface="Novecento Book" pitchFamily="50" charset="0"/>
        </a:defRPr>
      </a:lvl2pPr>
      <a:lvl3pPr algn="l" rtl="0" eaLnBrk="0" fontAlgn="base" hangingPunct="0">
        <a:spcBef>
          <a:spcPct val="0"/>
        </a:spcBef>
        <a:spcAft>
          <a:spcPct val="0"/>
        </a:spcAft>
        <a:defRPr sz="3099" b="1">
          <a:solidFill>
            <a:srgbClr val="00529B"/>
          </a:solidFill>
          <a:latin typeface="Novecento Book" pitchFamily="50" charset="0"/>
        </a:defRPr>
      </a:lvl3pPr>
      <a:lvl4pPr algn="l" rtl="0" eaLnBrk="0" fontAlgn="base" hangingPunct="0">
        <a:spcBef>
          <a:spcPct val="0"/>
        </a:spcBef>
        <a:spcAft>
          <a:spcPct val="0"/>
        </a:spcAft>
        <a:defRPr sz="3099" b="1">
          <a:solidFill>
            <a:srgbClr val="00529B"/>
          </a:solidFill>
          <a:latin typeface="Novecento Book" pitchFamily="50" charset="0"/>
        </a:defRPr>
      </a:lvl4pPr>
      <a:lvl5pPr algn="l" rtl="0" eaLnBrk="0" fontAlgn="base" hangingPunct="0">
        <a:spcBef>
          <a:spcPct val="0"/>
        </a:spcBef>
        <a:spcAft>
          <a:spcPct val="0"/>
        </a:spcAft>
        <a:defRPr sz="3099" b="1">
          <a:solidFill>
            <a:srgbClr val="00529B"/>
          </a:solidFill>
          <a:latin typeface="Novecento Book" pitchFamily="50" charset="0"/>
        </a:defRPr>
      </a:lvl5pPr>
      <a:lvl6pPr marL="585705" algn="l" rtl="0" fontAlgn="base">
        <a:spcBef>
          <a:spcPct val="0"/>
        </a:spcBef>
        <a:spcAft>
          <a:spcPct val="0"/>
        </a:spcAft>
        <a:defRPr sz="3099" b="1">
          <a:solidFill>
            <a:schemeClr val="bg1"/>
          </a:solidFill>
          <a:latin typeface="Arial" charset="0"/>
        </a:defRPr>
      </a:lvl6pPr>
      <a:lvl7pPr marL="1171415" algn="l" rtl="0" fontAlgn="base">
        <a:spcBef>
          <a:spcPct val="0"/>
        </a:spcBef>
        <a:spcAft>
          <a:spcPct val="0"/>
        </a:spcAft>
        <a:defRPr sz="3099" b="1">
          <a:solidFill>
            <a:schemeClr val="bg1"/>
          </a:solidFill>
          <a:latin typeface="Arial" charset="0"/>
        </a:defRPr>
      </a:lvl7pPr>
      <a:lvl8pPr marL="1757119" algn="l" rtl="0" fontAlgn="base">
        <a:spcBef>
          <a:spcPct val="0"/>
        </a:spcBef>
        <a:spcAft>
          <a:spcPct val="0"/>
        </a:spcAft>
        <a:defRPr sz="3099" b="1">
          <a:solidFill>
            <a:schemeClr val="bg1"/>
          </a:solidFill>
          <a:latin typeface="Arial" charset="0"/>
        </a:defRPr>
      </a:lvl8pPr>
      <a:lvl9pPr marL="2342825" algn="l" rtl="0" fontAlgn="base">
        <a:spcBef>
          <a:spcPct val="0"/>
        </a:spcBef>
        <a:spcAft>
          <a:spcPct val="0"/>
        </a:spcAft>
        <a:defRPr sz="3099" b="1">
          <a:solidFill>
            <a:schemeClr val="bg1"/>
          </a:solidFill>
          <a:latin typeface="Arial" charset="0"/>
        </a:defRPr>
      </a:lvl9pPr>
    </p:titleStyle>
    <p:bodyStyle>
      <a:lvl1pPr marL="305056" indent="-305056" algn="l" rtl="0" eaLnBrk="0" fontAlgn="base" hangingPunct="0">
        <a:spcBef>
          <a:spcPct val="100000"/>
        </a:spcBef>
        <a:spcAft>
          <a:spcPct val="0"/>
        </a:spcAft>
        <a:buClr>
          <a:schemeClr val="tx1"/>
        </a:buClr>
        <a:buFont typeface="Wingdings 2" pitchFamily="18" charset="2"/>
        <a:buChar char="¡"/>
        <a:defRPr sz="1800">
          <a:solidFill>
            <a:schemeClr val="tx1"/>
          </a:solidFill>
          <a:latin typeface="Arial" pitchFamily="34" charset="0"/>
          <a:ea typeface="+mn-ea"/>
          <a:cs typeface="+mn-cs"/>
        </a:defRPr>
      </a:lvl1pPr>
      <a:lvl2pPr marL="585705" indent="-27861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2pPr>
      <a:lvl3pPr marL="866360" indent="-268448"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3pPr>
      <a:lvl4pPr marL="1159208"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4pPr>
      <a:lvl5pPr marL="1452062" indent="-280652" algn="l" rtl="0" eaLnBrk="0" fontAlgn="base" hangingPunct="0">
        <a:spcBef>
          <a:spcPct val="50000"/>
        </a:spcBef>
        <a:spcAft>
          <a:spcPct val="0"/>
        </a:spcAft>
        <a:buClr>
          <a:schemeClr val="tx1"/>
        </a:buClr>
        <a:buFont typeface="Wingdings" pitchFamily="2" charset="2"/>
        <a:buChar char="§"/>
        <a:defRPr sz="1500">
          <a:solidFill>
            <a:schemeClr val="tx1"/>
          </a:solidFill>
          <a:latin typeface="Arial" pitchFamily="34" charset="0"/>
        </a:defRPr>
      </a:lvl5pPr>
      <a:lvl6pPr marL="2037770"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6pPr>
      <a:lvl7pPr marL="2623477"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7pPr>
      <a:lvl8pPr marL="3209182"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8pPr>
      <a:lvl9pPr marL="3794888" indent="-280652" algn="l" rtl="0" fontAlgn="base">
        <a:spcBef>
          <a:spcPct val="50000"/>
        </a:spcBef>
        <a:spcAft>
          <a:spcPct val="0"/>
        </a:spcAft>
        <a:buClr>
          <a:schemeClr val="tx1"/>
        </a:buClr>
        <a:buFont typeface="Wingdings" pitchFamily="2" charset="2"/>
        <a:buChar char="§"/>
        <a:defRPr sz="1800">
          <a:solidFill>
            <a:schemeClr val="tx1"/>
          </a:solidFill>
          <a:latin typeface="+mn-lt"/>
        </a:defRPr>
      </a:lvl9pPr>
    </p:bodyStyle>
    <p:otherStyle>
      <a:defPPr>
        <a:defRPr lang="en-US"/>
      </a:defPPr>
      <a:lvl1pPr marL="0" algn="l" defTabSz="1171415" rtl="0" eaLnBrk="1" latinLnBrk="0" hangingPunct="1">
        <a:defRPr sz="2300" kern="1200">
          <a:solidFill>
            <a:schemeClr val="tx1"/>
          </a:solidFill>
          <a:latin typeface="+mn-lt"/>
          <a:ea typeface="+mn-ea"/>
          <a:cs typeface="+mn-cs"/>
        </a:defRPr>
      </a:lvl1pPr>
      <a:lvl2pPr marL="585705" algn="l" defTabSz="1171415" rtl="0" eaLnBrk="1" latinLnBrk="0" hangingPunct="1">
        <a:defRPr sz="2300" kern="1200">
          <a:solidFill>
            <a:schemeClr val="tx1"/>
          </a:solidFill>
          <a:latin typeface="+mn-lt"/>
          <a:ea typeface="+mn-ea"/>
          <a:cs typeface="+mn-cs"/>
        </a:defRPr>
      </a:lvl2pPr>
      <a:lvl3pPr marL="1171415" algn="l" defTabSz="1171415" rtl="0" eaLnBrk="1" latinLnBrk="0" hangingPunct="1">
        <a:defRPr sz="2300" kern="1200">
          <a:solidFill>
            <a:schemeClr val="tx1"/>
          </a:solidFill>
          <a:latin typeface="+mn-lt"/>
          <a:ea typeface="+mn-ea"/>
          <a:cs typeface="+mn-cs"/>
        </a:defRPr>
      </a:lvl3pPr>
      <a:lvl4pPr marL="1757119" algn="l" defTabSz="1171415" rtl="0" eaLnBrk="1" latinLnBrk="0" hangingPunct="1">
        <a:defRPr sz="2300" kern="1200">
          <a:solidFill>
            <a:schemeClr val="tx1"/>
          </a:solidFill>
          <a:latin typeface="+mn-lt"/>
          <a:ea typeface="+mn-ea"/>
          <a:cs typeface="+mn-cs"/>
        </a:defRPr>
      </a:lvl4pPr>
      <a:lvl5pPr marL="2342825" algn="l" defTabSz="1171415" rtl="0" eaLnBrk="1" latinLnBrk="0" hangingPunct="1">
        <a:defRPr sz="2300" kern="1200">
          <a:solidFill>
            <a:schemeClr val="tx1"/>
          </a:solidFill>
          <a:latin typeface="+mn-lt"/>
          <a:ea typeface="+mn-ea"/>
          <a:cs typeface="+mn-cs"/>
        </a:defRPr>
      </a:lvl5pPr>
      <a:lvl6pPr marL="2928532" algn="l" defTabSz="1171415" rtl="0" eaLnBrk="1" latinLnBrk="0" hangingPunct="1">
        <a:defRPr sz="2300" kern="1200">
          <a:solidFill>
            <a:schemeClr val="tx1"/>
          </a:solidFill>
          <a:latin typeface="+mn-lt"/>
          <a:ea typeface="+mn-ea"/>
          <a:cs typeface="+mn-cs"/>
        </a:defRPr>
      </a:lvl6pPr>
      <a:lvl7pPr marL="3514236" algn="l" defTabSz="1171415" rtl="0" eaLnBrk="1" latinLnBrk="0" hangingPunct="1">
        <a:defRPr sz="2300" kern="1200">
          <a:solidFill>
            <a:schemeClr val="tx1"/>
          </a:solidFill>
          <a:latin typeface="+mn-lt"/>
          <a:ea typeface="+mn-ea"/>
          <a:cs typeface="+mn-cs"/>
        </a:defRPr>
      </a:lvl7pPr>
      <a:lvl8pPr marL="4099944" algn="l" defTabSz="1171415" rtl="0" eaLnBrk="1" latinLnBrk="0" hangingPunct="1">
        <a:defRPr sz="2300" kern="1200">
          <a:solidFill>
            <a:schemeClr val="tx1"/>
          </a:solidFill>
          <a:latin typeface="+mn-lt"/>
          <a:ea typeface="+mn-ea"/>
          <a:cs typeface="+mn-cs"/>
        </a:defRPr>
      </a:lvl8pPr>
      <a:lvl9pPr marL="4685652" algn="l" defTabSz="1171415" rtl="0" eaLnBrk="1" latinLnBrk="0" hangingPunct="1">
        <a:defRPr sz="2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0" y="1219201"/>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0"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3"/>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7"/>
            <a:ext cx="438149" cy="225767"/>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fontAlgn="base">
              <a:spcBef>
                <a:spcPct val="0"/>
              </a:spcBef>
              <a:spcAft>
                <a:spcPct val="0"/>
              </a:spcAft>
              <a:defRPr/>
            </a:pPr>
            <a:fld id="{533B120D-C22C-43C1-97A5-1D247EFB43E2}" type="slidenum">
              <a:rPr lang="en-US" sz="867" smtClean="0">
                <a:solidFill>
                  <a:srgbClr val="000000"/>
                </a:solidFill>
              </a:rPr>
              <a:pPr fontAlgn="base">
                <a:spcBef>
                  <a:spcPct val="0"/>
                </a:spcBef>
                <a:spcAft>
                  <a:spcPct val="0"/>
                </a:spcAft>
                <a:defRPr/>
              </a:pPr>
              <a:t>‹#›</a:t>
            </a:fld>
            <a:endParaRPr lang="en-US" sz="867" dirty="0">
              <a:solidFill>
                <a:srgbClr val="000000"/>
              </a:solidFill>
            </a:endParaRPr>
          </a:p>
        </p:txBody>
      </p:sp>
      <p:sp>
        <p:nvSpPr>
          <p:cNvPr id="14" name="Rectangle 13"/>
          <p:cNvSpPr>
            <a:spLocks/>
          </p:cNvSpPr>
          <p:nvPr userDrawn="1"/>
        </p:nvSpPr>
        <p:spPr>
          <a:xfrm>
            <a:off x="8457957" y="6560418"/>
            <a:ext cx="3319177" cy="225767"/>
          </a:xfrm>
          <a:prstGeom prst="rect">
            <a:avLst/>
          </a:prstGeom>
          <a:noFill/>
          <a:ln>
            <a:noFill/>
          </a:ln>
        </p:spPr>
        <p:txBody>
          <a:bodyPr wrap="none" rIns="0">
            <a:spAutoFit/>
          </a:bodyPr>
          <a:lstStyle/>
          <a:p>
            <a:pPr algn="r" fontAlgn="base">
              <a:spcBef>
                <a:spcPct val="0"/>
              </a:spcBef>
              <a:spcAft>
                <a:spcPct val="0"/>
              </a:spcAft>
            </a:pPr>
            <a:r>
              <a:rPr lang="en-US" sz="867" dirty="0">
                <a:solidFill>
                  <a:srgbClr val="000000"/>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userDrawn="1"/>
        </p:nvGrpSpPr>
        <p:grpSpPr bwMode="auto">
          <a:xfrm>
            <a:off x="10756901" y="6413764"/>
            <a:ext cx="1020233" cy="173473"/>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7"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8"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
          <p:nvSpPr>
            <p:cNvPr id="19"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grpSp>
      <p:sp>
        <p:nvSpPr>
          <p:cNvPr id="13" name="Freeform 8"/>
          <p:cNvSpPr>
            <a:spLocks noChangeAspect="1"/>
          </p:cNvSpPr>
          <p:nvPr userDrawn="1"/>
        </p:nvSpPr>
        <p:spPr bwMode="auto">
          <a:xfrm>
            <a:off x="0" y="795068"/>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4800" dirty="0">
              <a:solidFill>
                <a:srgbClr val="000000"/>
              </a:solidFill>
            </a:endParaRPr>
          </a:p>
        </p:txBody>
      </p:sp>
    </p:spTree>
    <p:extLst>
      <p:ext uri="{BB962C8B-B14F-4D97-AF65-F5344CB8AC3E}">
        <p14:creationId xmlns:p14="http://schemas.microsoft.com/office/powerpoint/2010/main" val="13373618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ransition/>
  <p:hf hdr="0" ftr="0" dt="0"/>
  <p:txStyles>
    <p:titleStyle>
      <a:lvl1pPr algn="l" rtl="0" eaLnBrk="0" fontAlgn="base" hangingPunct="0">
        <a:spcBef>
          <a:spcPct val="0"/>
        </a:spcBef>
        <a:spcAft>
          <a:spcPct val="0"/>
        </a:spcAft>
        <a:defRPr sz="2400" b="1" cap="none" baseline="0">
          <a:solidFill>
            <a:srgbClr val="00529B"/>
          </a:solidFill>
          <a:latin typeface="+mj-lt"/>
          <a:ea typeface="+mj-ea"/>
          <a:cs typeface="+mj-cs"/>
        </a:defRPr>
      </a:lvl1pPr>
      <a:lvl2pPr algn="l" rtl="0" eaLnBrk="0" fontAlgn="base" hangingPunct="0">
        <a:spcBef>
          <a:spcPct val="0"/>
        </a:spcBef>
        <a:spcAft>
          <a:spcPct val="0"/>
        </a:spcAft>
        <a:defRPr sz="3200" b="1">
          <a:solidFill>
            <a:srgbClr val="00529B"/>
          </a:solidFill>
          <a:latin typeface="Novecento Book" pitchFamily="50" charset="0"/>
        </a:defRPr>
      </a:lvl2pPr>
      <a:lvl3pPr algn="l" rtl="0" eaLnBrk="0" fontAlgn="base" hangingPunct="0">
        <a:spcBef>
          <a:spcPct val="0"/>
        </a:spcBef>
        <a:spcAft>
          <a:spcPct val="0"/>
        </a:spcAft>
        <a:defRPr sz="3200" b="1">
          <a:solidFill>
            <a:srgbClr val="00529B"/>
          </a:solidFill>
          <a:latin typeface="Novecento Book" pitchFamily="50" charset="0"/>
        </a:defRPr>
      </a:lvl3pPr>
      <a:lvl4pPr algn="l" rtl="0" eaLnBrk="0" fontAlgn="base" hangingPunct="0">
        <a:spcBef>
          <a:spcPct val="0"/>
        </a:spcBef>
        <a:spcAft>
          <a:spcPct val="0"/>
        </a:spcAft>
        <a:defRPr sz="3200" b="1">
          <a:solidFill>
            <a:srgbClr val="00529B"/>
          </a:solidFill>
          <a:latin typeface="Novecento Book" pitchFamily="50" charset="0"/>
        </a:defRPr>
      </a:lvl4pPr>
      <a:lvl5pPr algn="l" rtl="0" eaLnBrk="0" fontAlgn="base" hangingPunct="0">
        <a:spcBef>
          <a:spcPct val="0"/>
        </a:spcBef>
        <a:spcAft>
          <a:spcPct val="0"/>
        </a:spcAft>
        <a:defRPr sz="3200" b="1">
          <a:solidFill>
            <a:srgbClr val="00529B"/>
          </a:solidFill>
          <a:latin typeface="Novecento Book" pitchFamily="50" charset="0"/>
        </a:defRPr>
      </a:lvl5pPr>
      <a:lvl6pPr marL="609585" algn="l" rtl="0" fontAlgn="base">
        <a:spcBef>
          <a:spcPct val="0"/>
        </a:spcBef>
        <a:spcAft>
          <a:spcPct val="0"/>
        </a:spcAft>
        <a:defRPr sz="3200" b="1">
          <a:solidFill>
            <a:schemeClr val="bg1"/>
          </a:solidFill>
          <a:latin typeface="Arial" charset="0"/>
        </a:defRPr>
      </a:lvl6pPr>
      <a:lvl7pPr marL="1219170" algn="l" rtl="0" fontAlgn="base">
        <a:spcBef>
          <a:spcPct val="0"/>
        </a:spcBef>
        <a:spcAft>
          <a:spcPct val="0"/>
        </a:spcAft>
        <a:defRPr sz="3200" b="1">
          <a:solidFill>
            <a:schemeClr val="bg1"/>
          </a:solidFill>
          <a:latin typeface="Arial" charset="0"/>
        </a:defRPr>
      </a:lvl7pPr>
      <a:lvl8pPr marL="1828754" algn="l" rtl="0" fontAlgn="base">
        <a:spcBef>
          <a:spcPct val="0"/>
        </a:spcBef>
        <a:spcAft>
          <a:spcPct val="0"/>
        </a:spcAft>
        <a:defRPr sz="3200" b="1">
          <a:solidFill>
            <a:schemeClr val="bg1"/>
          </a:solidFill>
          <a:latin typeface="Arial" charset="0"/>
        </a:defRPr>
      </a:lvl8pPr>
      <a:lvl9pPr marL="2438339" algn="l" rtl="0" fontAlgn="base">
        <a:spcBef>
          <a:spcPct val="0"/>
        </a:spcBef>
        <a:spcAft>
          <a:spcPct val="0"/>
        </a:spcAft>
        <a:defRPr sz="3200" b="1">
          <a:solidFill>
            <a:schemeClr val="bg1"/>
          </a:solidFill>
          <a:latin typeface="Arial" charset="0"/>
        </a:defRPr>
      </a:lvl9pPr>
    </p:titleStyle>
    <p:bodyStyle>
      <a:lvl1pPr marL="317492" indent="-317492" algn="l" rtl="0" eaLnBrk="0" fontAlgn="base" hangingPunct="0">
        <a:spcBef>
          <a:spcPct val="100000"/>
        </a:spcBef>
        <a:spcAft>
          <a:spcPct val="0"/>
        </a:spcAft>
        <a:buClr>
          <a:schemeClr val="tx1"/>
        </a:buClr>
        <a:buFont typeface="Wingdings 2" pitchFamily="18" charset="2"/>
        <a:buChar char="¡"/>
        <a:defRPr sz="1867">
          <a:solidFill>
            <a:schemeClr val="tx1"/>
          </a:solidFill>
          <a:latin typeface="+mn-lt"/>
          <a:ea typeface="+mn-ea"/>
          <a:cs typeface="+mn-cs"/>
        </a:defRPr>
      </a:lvl1pPr>
      <a:lvl2pPr marL="609585" indent="-289977"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2pPr>
      <a:lvl3pPr marL="901677" indent="-2793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3pPr>
      <a:lvl4pPr marL="1206470"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4pPr>
      <a:lvl5pPr marL="1511262" indent="-292093" algn="l" rtl="0" eaLnBrk="0" fontAlgn="base" hangingPunct="0">
        <a:spcBef>
          <a:spcPct val="50000"/>
        </a:spcBef>
        <a:spcAft>
          <a:spcPct val="0"/>
        </a:spcAft>
        <a:buClr>
          <a:schemeClr val="tx1"/>
        </a:buClr>
        <a:buFont typeface="Wingdings" pitchFamily="2" charset="2"/>
        <a:buChar char="§"/>
        <a:defRPr sz="1600">
          <a:solidFill>
            <a:schemeClr val="tx1"/>
          </a:solidFill>
          <a:latin typeface="+mn-lt"/>
        </a:defRPr>
      </a:lvl5pPr>
      <a:lvl6pPr marL="2120847"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6pPr>
      <a:lvl7pPr marL="2730432"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7pPr>
      <a:lvl8pPr marL="3340016"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8pPr>
      <a:lvl9pPr marL="3949601"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253" name="think-cell Slide" r:id="rId7" imgW="360" imgH="360" progId="TCLayout.ActiveDocument.1">
                  <p:embed/>
                </p:oleObj>
              </mc:Choice>
              <mc:Fallback>
                <p:oleObj name="think-cell Slide" r:id="rId7" imgW="360" imgH="360" progId="TCLayout.ActiveDocument.1">
                  <p:embed/>
                  <p:pic>
                    <p:nvPicPr>
                      <p:cNvPr id="9" name="Object 8"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Grp="1" noChangeArrowheads="1"/>
          </p:cNvSpPr>
          <p:nvPr>
            <p:ph type="body" idx="1"/>
          </p:nvPr>
        </p:nvSpPr>
        <p:spPr bwMode="auto">
          <a:xfrm>
            <a:off x="228600" y="1219200"/>
            <a:ext cx="11305309" cy="46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pic>
        <p:nvPicPr>
          <p:cNvPr id="1029" name="Picture 6" descr="HCL Logo"/>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l="8115" t="31725" r="8223" b="28896"/>
          <a:stretch>
            <a:fillRect/>
          </a:stretch>
        </p:blipFill>
        <p:spPr bwMode="auto">
          <a:xfrm>
            <a:off x="10591800" y="449093"/>
            <a:ext cx="1344585" cy="16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32425" y="6623408"/>
            <a:ext cx="125034" cy="123111"/>
          </a:xfrm>
          <a:prstGeom prst="rect">
            <a:avLst/>
          </a:prstGeom>
          <a:noFill/>
          <a:ln w="9525">
            <a:noFill/>
            <a:miter lim="800000"/>
            <a:headEnd/>
            <a:tailEnd/>
          </a:ln>
          <a:effectLst/>
        </p:spPr>
        <p:txBody>
          <a:bodyPr wrap="none" lIns="0" tIns="0" rIns="0" bIns="0" anchor="ctr">
            <a:spAutoFit/>
          </a:bodyPr>
          <a:lstStyle>
            <a:defPPr>
              <a:defRPr lang="en-US"/>
            </a:defPPr>
            <a:lvl1pPr algn="ctr">
              <a:defRPr sz="800"/>
            </a:lvl1pPr>
          </a:lstStyle>
          <a:p>
            <a:pPr>
              <a:defRPr/>
            </a:pPr>
            <a:fld id="{58120702-516E-4529-B504-5066B99D9814}" type="slidenum">
              <a:rPr lang="en-US" sz="800" smtClean="0"/>
              <a:pPr>
                <a:defRPr/>
              </a:pPr>
              <a:t>‹#›</a:t>
            </a:fld>
            <a:endParaRPr lang="en-US" sz="800" dirty="0"/>
          </a:p>
        </p:txBody>
      </p:sp>
      <p:cxnSp>
        <p:nvCxnSpPr>
          <p:cNvPr id="16" name="Straight Connector 15"/>
          <p:cNvCxnSpPr/>
          <p:nvPr userDrawn="1"/>
        </p:nvCxnSpPr>
        <p:spPr>
          <a:xfrm flipV="1">
            <a:off x="228600" y="894393"/>
            <a:ext cx="11707785" cy="20007"/>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6122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ransition/>
  <p:hf sldNum="0" hdr="0" ftr="0" dt="0"/>
  <p:txStyles>
    <p:title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400">
          <a:solidFill>
            <a:schemeClr val="tx1">
              <a:lumMod val="65000"/>
              <a:lumOff val="35000"/>
            </a:schemeClr>
          </a:solidFill>
          <a:latin typeface="Arial" charset="0"/>
          <a:ea typeface="Arial" charset="0"/>
          <a:cs typeface="Arial" charset="0"/>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lumMod val="65000"/>
              <a:lumOff val="35000"/>
            </a:schemeClr>
          </a:solidFill>
          <a:latin typeface="Arial" charset="0"/>
          <a:ea typeface="Arial" charset="0"/>
          <a:cs typeface="Arial"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a:t>Docker </a:t>
            </a:r>
          </a:p>
        </p:txBody>
      </p:sp>
      <p:sp>
        <p:nvSpPr>
          <p:cNvPr id="3" name="Subtitle 2"/>
          <p:cNvSpPr>
            <a:spLocks noGrp="1"/>
          </p:cNvSpPr>
          <p:nvPr>
            <p:ph type="subTitle" sz="quarter" idx="1"/>
          </p:nvPr>
        </p:nvSpPr>
        <p:spPr/>
        <p:txBody>
          <a:bodyPr/>
          <a:lstStyle/>
          <a:p>
            <a:r>
              <a:rPr lang="en-US" sz="1600" b="1" dirty="0"/>
              <a:t>17-Mar-2020</a:t>
            </a:r>
          </a:p>
        </p:txBody>
      </p:sp>
    </p:spTree>
    <p:extLst>
      <p:ext uri="{BB962C8B-B14F-4D97-AF65-F5344CB8AC3E}">
        <p14:creationId xmlns:p14="http://schemas.microsoft.com/office/powerpoint/2010/main" val="12738703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64BEB0-0751-40A3-B6BF-996C0F1A1625}"/>
              </a:ext>
            </a:extLst>
          </p:cNvPr>
          <p:cNvPicPr>
            <a:picLocks noChangeAspect="1"/>
          </p:cNvPicPr>
          <p:nvPr/>
        </p:nvPicPr>
        <p:blipFill>
          <a:blip r:embed="rId2"/>
          <a:stretch>
            <a:fillRect/>
          </a:stretch>
        </p:blipFill>
        <p:spPr>
          <a:xfrm>
            <a:off x="0" y="1285461"/>
            <a:ext cx="12046225" cy="5062330"/>
          </a:xfrm>
          <a:prstGeom prst="rect">
            <a:avLst/>
          </a:prstGeom>
        </p:spPr>
      </p:pic>
      <p:sp>
        <p:nvSpPr>
          <p:cNvPr id="3" name="Title 1">
            <a:extLst>
              <a:ext uri="{FF2B5EF4-FFF2-40B4-BE49-F238E27FC236}">
                <a16:creationId xmlns:a16="http://schemas.microsoft.com/office/drawing/2014/main" id="{9B50805E-B8A1-465D-936F-46E3ACF6A276}"/>
              </a:ext>
            </a:extLst>
          </p:cNvPr>
          <p:cNvSpPr txBox="1">
            <a:spLocks/>
          </p:cNvSpPr>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Integration in Docker</a:t>
            </a:r>
          </a:p>
        </p:txBody>
      </p:sp>
    </p:spTree>
    <p:extLst>
      <p:ext uri="{BB962C8B-B14F-4D97-AF65-F5344CB8AC3E}">
        <p14:creationId xmlns:p14="http://schemas.microsoft.com/office/powerpoint/2010/main" val="263526065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2CE5-9747-4543-8FC9-4CFFC0E5AA87}"/>
              </a:ext>
            </a:extLst>
          </p:cNvPr>
          <p:cNvSpPr txBox="1">
            <a:spLocks noGrp="1"/>
          </p:cNvSpPr>
          <p:nvPr>
            <p:ph type="title" idx="4294967295"/>
          </p:nvPr>
        </p:nvSpPr>
        <p:spPr/>
        <p:txBody>
          <a:bodyPr/>
          <a:lstStyle/>
          <a:p>
            <a:pPr lvl="0"/>
            <a:r>
              <a:rPr lang="en-IN" sz="2800" dirty="0">
                <a:latin typeface="+mn-lt"/>
              </a:rPr>
              <a:t>Why we Need Docker ?</a:t>
            </a:r>
          </a:p>
        </p:txBody>
      </p:sp>
      <p:pic>
        <p:nvPicPr>
          <p:cNvPr id="3" name="Picture Placeholder 2">
            <a:extLst>
              <a:ext uri="{FF2B5EF4-FFF2-40B4-BE49-F238E27FC236}">
                <a16:creationId xmlns:a16="http://schemas.microsoft.com/office/drawing/2014/main" id="{52FBF0F4-C641-4417-9261-2B44927EA31D}"/>
              </a:ext>
            </a:extLst>
          </p:cNvPr>
          <p:cNvPicPr>
            <a:picLocks noGrp="1" noChangeAspect="1"/>
          </p:cNvPicPr>
          <p:nvPr>
            <p:ph type="pic" idx="4294967295"/>
          </p:nvPr>
        </p:nvPicPr>
        <p:blipFill>
          <a:blip r:embed="rId3">
            <a:lum/>
            <a:alphaModFix/>
          </a:blip>
          <a:srcRect/>
          <a:stretch>
            <a:fillRect/>
          </a:stretch>
        </p:blipFill>
        <p:spPr>
          <a:xfrm>
            <a:off x="4502634" y="1508827"/>
            <a:ext cx="3185516" cy="3977483"/>
          </a:xfrm>
        </p:spPr>
      </p:pic>
    </p:spTree>
    <p:extLst>
      <p:ext uri="{BB962C8B-B14F-4D97-AF65-F5344CB8AC3E}">
        <p14:creationId xmlns:p14="http://schemas.microsoft.com/office/powerpoint/2010/main" val="144417333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1B17-7C30-4E49-B90F-53D9382FFC9E}"/>
              </a:ext>
            </a:extLst>
          </p:cNvPr>
          <p:cNvSpPr txBox="1">
            <a:spLocks noGrp="1"/>
          </p:cNvSpPr>
          <p:nvPr>
            <p:ph type="title" idx="4294967295"/>
          </p:nvPr>
        </p:nvSpPr>
        <p:spPr/>
        <p:txBody>
          <a:bodyPr/>
          <a:lstStyle/>
          <a:p>
            <a:pPr lvl="0"/>
            <a:r>
              <a:rPr lang="en-IN" sz="2800" b="1" dirty="0">
                <a:latin typeface="+mn-lt"/>
              </a:rPr>
              <a:t>Problems</a:t>
            </a:r>
            <a:r>
              <a:rPr lang="en-IN" dirty="0"/>
              <a:t> </a:t>
            </a:r>
            <a:r>
              <a:rPr lang="en-IN" sz="2800" b="1" dirty="0">
                <a:latin typeface="+mn-lt"/>
              </a:rPr>
              <a:t>Before Docker</a:t>
            </a:r>
          </a:p>
        </p:txBody>
      </p:sp>
      <p:pic>
        <p:nvPicPr>
          <p:cNvPr id="4" name="Picture 3">
            <a:extLst>
              <a:ext uri="{FF2B5EF4-FFF2-40B4-BE49-F238E27FC236}">
                <a16:creationId xmlns:a16="http://schemas.microsoft.com/office/drawing/2014/main" id="{737A8E56-461D-4AAA-82D3-E64A2463B475}"/>
              </a:ext>
            </a:extLst>
          </p:cNvPr>
          <p:cNvPicPr>
            <a:picLocks noChangeAspect="1"/>
          </p:cNvPicPr>
          <p:nvPr/>
        </p:nvPicPr>
        <p:blipFill>
          <a:blip r:embed="rId3"/>
          <a:stretch>
            <a:fillRect/>
          </a:stretch>
        </p:blipFill>
        <p:spPr>
          <a:xfrm>
            <a:off x="5490987" y="1126435"/>
            <a:ext cx="6387098" cy="4174435"/>
          </a:xfrm>
          <a:prstGeom prst="rect">
            <a:avLst/>
          </a:prstGeom>
        </p:spPr>
      </p:pic>
      <p:sp>
        <p:nvSpPr>
          <p:cNvPr id="8" name="TextBox 7">
            <a:extLst>
              <a:ext uri="{FF2B5EF4-FFF2-40B4-BE49-F238E27FC236}">
                <a16:creationId xmlns:a16="http://schemas.microsoft.com/office/drawing/2014/main" id="{FC0136BE-372D-4A32-81C3-52D96B94E6B1}"/>
              </a:ext>
            </a:extLst>
          </p:cNvPr>
          <p:cNvSpPr txBox="1"/>
          <p:nvPr/>
        </p:nvSpPr>
        <p:spPr>
          <a:xfrm>
            <a:off x="1046921" y="1921565"/>
            <a:ext cx="4055165" cy="3693319"/>
          </a:xfrm>
          <a:prstGeom prst="rect">
            <a:avLst/>
          </a:prstGeom>
          <a:noFill/>
        </p:spPr>
        <p:txBody>
          <a:bodyPr wrap="square" rtlCol="0">
            <a:spAutoFit/>
          </a:bodyPr>
          <a:lstStyle/>
          <a:p>
            <a:r>
              <a:rPr lang="en-US" b="1" dirty="0"/>
              <a:t>Microservices</a:t>
            </a:r>
            <a:r>
              <a:rPr lang="en-US" dirty="0"/>
              <a:t> - also known as the microservice architecture - is an architectural style that structures an application as a collection of services that are</a:t>
            </a:r>
          </a:p>
          <a:p>
            <a:endParaRPr lang="en-US" dirty="0"/>
          </a:p>
          <a:p>
            <a:pPr marL="285750" indent="-285750">
              <a:buFont typeface="Wingdings" panose="05000000000000000000" pitchFamily="2" charset="2"/>
              <a:buChar char="Ø"/>
            </a:pPr>
            <a:r>
              <a:rPr lang="en-US" dirty="0"/>
              <a:t>Highly maintainable and testable</a:t>
            </a:r>
          </a:p>
          <a:p>
            <a:pPr marL="285750" indent="-285750">
              <a:buFont typeface="Wingdings" panose="05000000000000000000" pitchFamily="2" charset="2"/>
              <a:buChar char="Ø"/>
            </a:pPr>
            <a:r>
              <a:rPr lang="en-US" dirty="0"/>
              <a:t>Loosely coupled</a:t>
            </a:r>
          </a:p>
          <a:p>
            <a:pPr marL="285750" indent="-285750">
              <a:buFont typeface="Wingdings" panose="05000000000000000000" pitchFamily="2" charset="2"/>
              <a:buChar char="Ø"/>
            </a:pPr>
            <a:r>
              <a:rPr lang="en-US" dirty="0"/>
              <a:t>Independently deployable</a:t>
            </a:r>
          </a:p>
          <a:p>
            <a:pPr marL="285750" indent="-285750">
              <a:buFont typeface="Wingdings" panose="05000000000000000000" pitchFamily="2" charset="2"/>
              <a:buChar char="Ø"/>
            </a:pPr>
            <a:r>
              <a:rPr lang="en-US" dirty="0"/>
              <a:t>Organized around business capabilities</a:t>
            </a:r>
          </a:p>
          <a:p>
            <a:pPr marL="285750" indent="-285750">
              <a:buFont typeface="Wingdings" panose="05000000000000000000" pitchFamily="2" charset="2"/>
              <a:buChar char="Ø"/>
            </a:pPr>
            <a:r>
              <a:rPr lang="en-US" dirty="0"/>
              <a:t>Owned by a small team</a:t>
            </a:r>
          </a:p>
          <a:p>
            <a:endParaRPr lang="en-US" dirty="0"/>
          </a:p>
        </p:txBody>
      </p:sp>
    </p:spTree>
    <p:extLst>
      <p:ext uri="{BB962C8B-B14F-4D97-AF65-F5344CB8AC3E}">
        <p14:creationId xmlns:p14="http://schemas.microsoft.com/office/powerpoint/2010/main" val="3920908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26E2-447E-4F96-B299-4330BEA496E8}"/>
              </a:ext>
            </a:extLst>
          </p:cNvPr>
          <p:cNvSpPr txBox="1">
            <a:spLocks noGrp="1"/>
          </p:cNvSpPr>
          <p:nvPr>
            <p:ph type="title" idx="4294967295"/>
          </p:nvPr>
        </p:nvSpPr>
        <p:spPr/>
        <p:txBody>
          <a:bodyPr/>
          <a:lstStyle/>
          <a:p>
            <a:pPr lvl="0"/>
            <a:r>
              <a:rPr lang="en-IN" sz="2800" b="1" dirty="0">
                <a:latin typeface="+mn-lt"/>
              </a:rPr>
              <a:t>Problems</a:t>
            </a:r>
            <a:r>
              <a:rPr lang="en-IN" sz="2800" dirty="0">
                <a:latin typeface="+mn-lt"/>
              </a:rPr>
              <a:t> </a:t>
            </a:r>
            <a:r>
              <a:rPr lang="en-IN" sz="2800" b="1" dirty="0">
                <a:latin typeface="+mn-lt"/>
              </a:rPr>
              <a:t>Before Docker</a:t>
            </a:r>
            <a:endParaRPr lang="en-IN" sz="2800" dirty="0">
              <a:latin typeface="+mn-lt"/>
            </a:endParaRPr>
          </a:p>
        </p:txBody>
      </p:sp>
      <p:pic>
        <p:nvPicPr>
          <p:cNvPr id="3" name="Picture 2">
            <a:extLst>
              <a:ext uri="{FF2B5EF4-FFF2-40B4-BE49-F238E27FC236}">
                <a16:creationId xmlns:a16="http://schemas.microsoft.com/office/drawing/2014/main" id="{EBAB2BEA-A4EB-4508-95E6-67CC36841F12}"/>
              </a:ext>
            </a:extLst>
          </p:cNvPr>
          <p:cNvPicPr>
            <a:picLocks noChangeAspect="1"/>
          </p:cNvPicPr>
          <p:nvPr/>
        </p:nvPicPr>
        <p:blipFill rotWithShape="1">
          <a:blip r:embed="rId3">
            <a:lum/>
            <a:alphaModFix/>
            <a:extLst>
              <a:ext uri="{BEBA8EAE-BF5A-486C-A8C5-ECC9F3942E4B}">
                <a14:imgProps xmlns:a14="http://schemas.microsoft.com/office/drawing/2010/main">
                  <a14:imgLayer r:embed="rId4">
                    <a14:imgEffect>
                      <a14:backgroundRemoval t="9857" b="90860" l="9902" r="89872">
                        <a14:foregroundMark x1="51538" y1="38351" x2="53713" y2="30287"/>
                        <a14:foregroundMark x1="44936" y1="28315" x2="45386" y2="41398"/>
                        <a14:foregroundMark x1="45386" y1="41398" x2="51013" y2="42652"/>
                        <a14:foregroundMark x1="51013" y1="42652" x2="67442" y2="34409"/>
                        <a14:foregroundMark x1="67442" y1="34409" x2="62266" y2="28315"/>
                        <a14:foregroundMark x1="62266" y1="28315" x2="44036" y2="27957"/>
                        <a14:foregroundMark x1="38935" y1="38710" x2="18155" y2="60215"/>
                        <a14:foregroundMark x1="18155" y1="60215" x2="14254" y2="71505"/>
                        <a14:foregroundMark x1="14254" y1="71505" x2="13503" y2="86738"/>
                        <a14:foregroundMark x1="13503" y1="86738" x2="18680" y2="93369"/>
                        <a14:foregroundMark x1="18680" y1="93369" x2="30758" y2="87276"/>
                        <a14:foregroundMark x1="30758" y1="87276" x2="53938" y2="90143"/>
                        <a14:foregroundMark x1="53938" y1="90143" x2="65416" y2="83871"/>
                        <a14:foregroundMark x1="65416" y1="83871" x2="66617" y2="70251"/>
                        <a14:foregroundMark x1="66617" y1="70251" x2="54839" y2="52330"/>
                        <a14:foregroundMark x1="54839" y1="52330" x2="50563" y2="38351"/>
                        <a14:foregroundMark x1="50563" y1="38351" x2="44411" y2="31720"/>
                        <a14:foregroundMark x1="44411" y1="31720" x2="38860" y2="35663"/>
                        <a14:foregroundMark x1="38860" y1="35663" x2="37359" y2="40502"/>
                        <a14:foregroundMark x1="35859" y1="47133" x2="38935" y2="58423"/>
                        <a14:foregroundMark x1="38935" y1="58423" x2="49662" y2="73835"/>
                        <a14:foregroundMark x1="49662" y1="73835" x2="55514" y2="77957"/>
                        <a14:foregroundMark x1="55514" y1="77957" x2="61440" y2="74552"/>
                        <a14:foregroundMark x1="61440" y1="74552" x2="56789" y2="66846"/>
                        <a14:foregroundMark x1="56789" y1="66846" x2="46362" y2="55197"/>
                        <a14:foregroundMark x1="46362" y1="55197" x2="42986" y2="45161"/>
                        <a14:foregroundMark x1="42986" y1="45161" x2="41710" y2="37634"/>
                        <a14:foregroundMark x1="56489" y1="36918" x2="58590" y2="31720"/>
                        <a14:foregroundMark x1="59565" y1="31720" x2="64591" y2="31004"/>
                        <a14:foregroundMark x1="62341" y1="28315" x2="65566" y2="34229"/>
                        <a14:foregroundMark x1="63991" y1="29928" x2="65866" y2="30645"/>
                        <a14:foregroundMark x1="62941" y1="28674" x2="65266" y2="31362"/>
                        <a14:foregroundMark x1="13353" y1="86738" x2="13353" y2="86738"/>
                        <a14:foregroundMark x1="13353" y1="86738" x2="16129" y2="90860"/>
                        <a14:foregroundMark x1="28582" y1="89068" x2="40735" y2="90502"/>
                        <a14:foregroundMark x1="45686" y1="31362" x2="49512" y2="31362"/>
                      </a14:backgroundRemoval>
                    </a14:imgEffect>
                  </a14:imgLayer>
                </a14:imgProps>
              </a:ext>
            </a:extLst>
          </a:blip>
          <a:srcRect l="11351" t="-2" r="27109" b="-5921"/>
          <a:stretch/>
        </p:blipFill>
        <p:spPr>
          <a:xfrm>
            <a:off x="7454856" y="513134"/>
            <a:ext cx="3385422" cy="2386313"/>
          </a:xfrm>
          <a:prstGeom prst="rect">
            <a:avLst/>
          </a:prstGeom>
          <a:noFill/>
          <a:ln cap="flat">
            <a:noFill/>
          </a:ln>
        </p:spPr>
      </p:pic>
      <p:sp>
        <p:nvSpPr>
          <p:cNvPr id="4" name="TextBox 3">
            <a:extLst>
              <a:ext uri="{FF2B5EF4-FFF2-40B4-BE49-F238E27FC236}">
                <a16:creationId xmlns:a16="http://schemas.microsoft.com/office/drawing/2014/main" id="{D4E540D6-AFFD-44D6-83F4-95A8DF028152}"/>
              </a:ext>
            </a:extLst>
          </p:cNvPr>
          <p:cNvSpPr txBox="1"/>
          <p:nvPr/>
        </p:nvSpPr>
        <p:spPr>
          <a:xfrm>
            <a:off x="570862" y="1529764"/>
            <a:ext cx="6254007" cy="1015663"/>
          </a:xfrm>
          <a:prstGeom prst="rect">
            <a:avLst/>
          </a:prstGeom>
          <a:solidFill>
            <a:srgbClr val="CCFF99"/>
          </a:solidFill>
        </p:spPr>
        <p:txBody>
          <a:bodyPr wrap="square" rtlCol="0">
            <a:spAutoFit/>
          </a:bodyPr>
          <a:lstStyle/>
          <a:p>
            <a:r>
              <a:rPr lang="en-US" sz="2000" dirty="0"/>
              <a:t>Developing an application requires starting several microservices in one machine. For starting 5 microservices we require 5 VM’s on one particular host.</a:t>
            </a:r>
          </a:p>
        </p:txBody>
      </p:sp>
      <p:sp>
        <p:nvSpPr>
          <p:cNvPr id="5" name="TextBox 4">
            <a:extLst>
              <a:ext uri="{FF2B5EF4-FFF2-40B4-BE49-F238E27FC236}">
                <a16:creationId xmlns:a16="http://schemas.microsoft.com/office/drawing/2014/main" id="{D56F8F8A-5E6B-4389-97CA-4E6E3D39733D}"/>
              </a:ext>
            </a:extLst>
          </p:cNvPr>
          <p:cNvSpPr txBox="1"/>
          <p:nvPr/>
        </p:nvSpPr>
        <p:spPr>
          <a:xfrm>
            <a:off x="570862" y="2899447"/>
            <a:ext cx="6254007" cy="1323439"/>
          </a:xfrm>
          <a:prstGeom prst="rect">
            <a:avLst/>
          </a:prstGeom>
          <a:solidFill>
            <a:srgbClr val="CCFF99"/>
          </a:solidFill>
        </p:spPr>
        <p:txBody>
          <a:bodyPr wrap="square" rtlCol="0">
            <a:spAutoFit/>
          </a:bodyPr>
          <a:lstStyle/>
          <a:p>
            <a:r>
              <a:rPr lang="en-US" sz="2000" dirty="0"/>
              <a:t>Deployable package will not have any information about required infrastructure on VM’s. Hence, Ops team must manually work on infra readiness on all VM’s prior to deployment schedule.</a:t>
            </a:r>
          </a:p>
        </p:txBody>
      </p:sp>
      <p:pic>
        <p:nvPicPr>
          <p:cNvPr id="6" name="Picture 5">
            <a:extLst>
              <a:ext uri="{FF2B5EF4-FFF2-40B4-BE49-F238E27FC236}">
                <a16:creationId xmlns:a16="http://schemas.microsoft.com/office/drawing/2014/main" id="{8B4CA353-DC89-4900-9B5C-1DDF4A757E19}"/>
              </a:ext>
            </a:extLst>
          </p:cNvPr>
          <p:cNvPicPr>
            <a:picLocks noChangeAspect="1"/>
          </p:cNvPicPr>
          <p:nvPr/>
        </p:nvPicPr>
        <p:blipFill>
          <a:blip r:embed="rId5"/>
          <a:stretch>
            <a:fillRect/>
          </a:stretch>
        </p:blipFill>
        <p:spPr>
          <a:xfrm>
            <a:off x="7765773" y="2867378"/>
            <a:ext cx="2040835" cy="1558848"/>
          </a:xfrm>
          <a:prstGeom prst="rect">
            <a:avLst/>
          </a:prstGeom>
        </p:spPr>
      </p:pic>
    </p:spTree>
    <p:extLst>
      <p:ext uri="{BB962C8B-B14F-4D97-AF65-F5344CB8AC3E}">
        <p14:creationId xmlns:p14="http://schemas.microsoft.com/office/powerpoint/2010/main" val="2967482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8CE74-F7EE-4106-A92E-B61FCB8DF821}"/>
              </a:ext>
            </a:extLst>
          </p:cNvPr>
          <p:cNvSpPr txBox="1">
            <a:spLocks noGrp="1"/>
          </p:cNvSpPr>
          <p:nvPr>
            <p:ph type="title" idx="4294967295"/>
          </p:nvPr>
        </p:nvSpPr>
        <p:spPr/>
        <p:txBody>
          <a:bodyPr/>
          <a:lstStyle/>
          <a:p>
            <a:pPr lvl="0"/>
            <a:r>
              <a:rPr lang="en-IN" sz="2800" b="1" dirty="0">
                <a:latin typeface="+mn-lt"/>
              </a:rPr>
              <a:t>Docker Solves these Problems</a:t>
            </a:r>
          </a:p>
        </p:txBody>
      </p:sp>
      <p:pic>
        <p:nvPicPr>
          <p:cNvPr id="4" name="Picture 3">
            <a:extLst>
              <a:ext uri="{FF2B5EF4-FFF2-40B4-BE49-F238E27FC236}">
                <a16:creationId xmlns:a16="http://schemas.microsoft.com/office/drawing/2014/main" id="{6010A9DE-33F2-4FB4-AEA7-B31F291598B7}"/>
              </a:ext>
            </a:extLst>
          </p:cNvPr>
          <p:cNvPicPr>
            <a:picLocks noChangeAspect="1"/>
          </p:cNvPicPr>
          <p:nvPr/>
        </p:nvPicPr>
        <p:blipFill>
          <a:blip r:embed="rId3"/>
          <a:stretch>
            <a:fillRect/>
          </a:stretch>
        </p:blipFill>
        <p:spPr>
          <a:xfrm>
            <a:off x="936821" y="2974364"/>
            <a:ext cx="3790950" cy="3019425"/>
          </a:xfrm>
          <a:prstGeom prst="rect">
            <a:avLst/>
          </a:prstGeom>
        </p:spPr>
      </p:pic>
      <p:pic>
        <p:nvPicPr>
          <p:cNvPr id="5" name="Picture 4">
            <a:extLst>
              <a:ext uri="{FF2B5EF4-FFF2-40B4-BE49-F238E27FC236}">
                <a16:creationId xmlns:a16="http://schemas.microsoft.com/office/drawing/2014/main" id="{4785B713-6FB1-4FBA-A5D8-BF32DC718909}"/>
              </a:ext>
            </a:extLst>
          </p:cNvPr>
          <p:cNvPicPr>
            <a:picLocks noChangeAspect="1"/>
          </p:cNvPicPr>
          <p:nvPr/>
        </p:nvPicPr>
        <p:blipFill>
          <a:blip r:embed="rId4"/>
          <a:stretch>
            <a:fillRect/>
          </a:stretch>
        </p:blipFill>
        <p:spPr>
          <a:xfrm>
            <a:off x="6811623" y="2252870"/>
            <a:ext cx="3348378" cy="3241150"/>
          </a:xfrm>
          <a:prstGeom prst="rect">
            <a:avLst/>
          </a:prstGeom>
        </p:spPr>
      </p:pic>
      <p:cxnSp>
        <p:nvCxnSpPr>
          <p:cNvPr id="7" name="Straight Connector 6">
            <a:extLst>
              <a:ext uri="{FF2B5EF4-FFF2-40B4-BE49-F238E27FC236}">
                <a16:creationId xmlns:a16="http://schemas.microsoft.com/office/drawing/2014/main" id="{60376F04-B88D-46CD-B4CD-44D7119D551A}"/>
              </a:ext>
            </a:extLst>
          </p:cNvPr>
          <p:cNvCxnSpPr>
            <a:cxnSpLocks/>
          </p:cNvCxnSpPr>
          <p:nvPr/>
        </p:nvCxnSpPr>
        <p:spPr bwMode="auto">
          <a:xfrm>
            <a:off x="6053797" y="913486"/>
            <a:ext cx="0" cy="6163175"/>
          </a:xfrm>
          <a:prstGeom prst="line">
            <a:avLst/>
          </a:prstGeom>
          <a:ln w="44450">
            <a:headEnd type="none" w="sm" len="sm"/>
            <a:tailEnd type="triangle" w="med" len="med"/>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34AC889D-7F5C-477C-90C9-4AB11DB59DC9}"/>
              </a:ext>
            </a:extLst>
          </p:cNvPr>
          <p:cNvSpPr txBox="1"/>
          <p:nvPr/>
        </p:nvSpPr>
        <p:spPr>
          <a:xfrm>
            <a:off x="936821" y="1744394"/>
            <a:ext cx="4099408" cy="923330"/>
          </a:xfrm>
          <a:prstGeom prst="rect">
            <a:avLst/>
          </a:prstGeom>
          <a:noFill/>
        </p:spPr>
        <p:txBody>
          <a:bodyPr wrap="square" rtlCol="0">
            <a:spAutoFit/>
          </a:bodyPr>
          <a:lstStyle/>
          <a:p>
            <a:r>
              <a:rPr lang="en-US" dirty="0"/>
              <a:t>Several microservices can be run in the same VM by running various docker containers for each microservice</a:t>
            </a:r>
          </a:p>
        </p:txBody>
      </p:sp>
      <p:sp>
        <p:nvSpPr>
          <p:cNvPr id="10" name="TextBox 9">
            <a:extLst>
              <a:ext uri="{FF2B5EF4-FFF2-40B4-BE49-F238E27FC236}">
                <a16:creationId xmlns:a16="http://schemas.microsoft.com/office/drawing/2014/main" id="{5D0D1784-C763-4EBE-AC25-A77AAA361842}"/>
              </a:ext>
            </a:extLst>
          </p:cNvPr>
          <p:cNvSpPr txBox="1"/>
          <p:nvPr/>
        </p:nvSpPr>
        <p:spPr>
          <a:xfrm>
            <a:off x="6907237" y="1842868"/>
            <a:ext cx="4065558" cy="646331"/>
          </a:xfrm>
          <a:prstGeom prst="rect">
            <a:avLst/>
          </a:prstGeom>
          <a:noFill/>
        </p:spPr>
        <p:txBody>
          <a:bodyPr wrap="square" rtlCol="0">
            <a:spAutoFit/>
          </a:bodyPr>
          <a:lstStyle/>
          <a:p>
            <a:r>
              <a:rPr lang="en-US" dirty="0"/>
              <a:t>Provides a consistent computing environment throughout SDLC lifecycle</a:t>
            </a:r>
          </a:p>
        </p:txBody>
      </p:sp>
    </p:spTree>
    <p:extLst>
      <p:ext uri="{BB962C8B-B14F-4D97-AF65-F5344CB8AC3E}">
        <p14:creationId xmlns:p14="http://schemas.microsoft.com/office/powerpoint/2010/main" val="1722613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AF3E3-6313-4596-AA6A-05F8A4AFC69D}"/>
              </a:ext>
            </a:extLst>
          </p:cNvPr>
          <p:cNvPicPr>
            <a:picLocks noChangeAspect="1"/>
          </p:cNvPicPr>
          <p:nvPr/>
        </p:nvPicPr>
        <p:blipFill>
          <a:blip r:embed="rId2"/>
          <a:stretch>
            <a:fillRect/>
          </a:stretch>
        </p:blipFill>
        <p:spPr>
          <a:xfrm>
            <a:off x="3670852" y="2289314"/>
            <a:ext cx="1626911" cy="1760883"/>
          </a:xfrm>
          <a:prstGeom prst="rect">
            <a:avLst/>
          </a:prstGeom>
        </p:spPr>
      </p:pic>
      <p:pic>
        <p:nvPicPr>
          <p:cNvPr id="3" name="Picture 2">
            <a:extLst>
              <a:ext uri="{FF2B5EF4-FFF2-40B4-BE49-F238E27FC236}">
                <a16:creationId xmlns:a16="http://schemas.microsoft.com/office/drawing/2014/main" id="{41603632-07CD-4151-95AF-BFAAF120B79C}"/>
              </a:ext>
            </a:extLst>
          </p:cNvPr>
          <p:cNvPicPr>
            <a:picLocks noChangeAspect="1"/>
          </p:cNvPicPr>
          <p:nvPr/>
        </p:nvPicPr>
        <p:blipFill>
          <a:blip r:embed="rId3"/>
          <a:stretch>
            <a:fillRect/>
          </a:stretch>
        </p:blipFill>
        <p:spPr>
          <a:xfrm>
            <a:off x="6894239" y="2358372"/>
            <a:ext cx="1303268" cy="1481965"/>
          </a:xfrm>
          <a:prstGeom prst="rect">
            <a:avLst/>
          </a:prstGeom>
        </p:spPr>
      </p:pic>
      <p:sp>
        <p:nvSpPr>
          <p:cNvPr id="6" name="Title 1">
            <a:extLst>
              <a:ext uri="{FF2B5EF4-FFF2-40B4-BE49-F238E27FC236}">
                <a16:creationId xmlns:a16="http://schemas.microsoft.com/office/drawing/2014/main" id="{2AA582D8-8AD7-4698-AC8D-6547AE8D712F}"/>
              </a:ext>
            </a:extLst>
          </p:cNvPr>
          <p:cNvSpPr txBox="1">
            <a:spLocks/>
          </p:cNvSpPr>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Who can use Docker ?</a:t>
            </a:r>
          </a:p>
        </p:txBody>
      </p:sp>
      <p:sp>
        <p:nvSpPr>
          <p:cNvPr id="8" name="Speech Bubble: Rectangle with Corners Rounded 7">
            <a:extLst>
              <a:ext uri="{FF2B5EF4-FFF2-40B4-BE49-F238E27FC236}">
                <a16:creationId xmlns:a16="http://schemas.microsoft.com/office/drawing/2014/main" id="{4424DAD1-DDA8-4ECA-B72A-C6CFAC2B04F2}"/>
              </a:ext>
            </a:extLst>
          </p:cNvPr>
          <p:cNvSpPr/>
          <p:nvPr/>
        </p:nvSpPr>
        <p:spPr bwMode="auto">
          <a:xfrm>
            <a:off x="720308" y="2721177"/>
            <a:ext cx="1967338" cy="1602552"/>
          </a:xfrm>
          <a:prstGeom prst="wedgeRoundRectCallout">
            <a:avLst>
              <a:gd name="adj1" fmla="val 110586"/>
              <a:gd name="adj2" fmla="val -17320"/>
              <a:gd name="adj3" fmla="val 16667"/>
            </a:avLst>
          </a:prstGeom>
          <a:solidFill>
            <a:srgbClr val="FF9933"/>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Developers can </a:t>
            </a:r>
          </a:p>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Arial" charset="0"/>
              </a:rPr>
              <a:t>Write code without </a:t>
            </a:r>
          </a:p>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Arial" charset="0"/>
              </a:rPr>
              <a:t>worrying about</a:t>
            </a:r>
          </a:p>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Arial" charset="0"/>
              </a:rPr>
              <a:t> higher env </a:t>
            </a:r>
          </a:p>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Arial" charset="0"/>
              </a:rPr>
              <a:t>configurations</a:t>
            </a:r>
            <a:endParaRPr kumimoji="0" lang="en-US" sz="1600" b="0" i="0" u="none" strike="noStrike" cap="none" normalizeH="0" baseline="0" dirty="0">
              <a:ln>
                <a:noFill/>
              </a:ln>
              <a:solidFill>
                <a:schemeClr val="tx1"/>
              </a:solidFill>
              <a:effectLst/>
              <a:latin typeface="Arial" charset="0"/>
            </a:endParaRPr>
          </a:p>
        </p:txBody>
      </p:sp>
      <p:sp>
        <p:nvSpPr>
          <p:cNvPr id="9" name="Speech Bubble: Rectangle with Corners Rounded 8">
            <a:extLst>
              <a:ext uri="{FF2B5EF4-FFF2-40B4-BE49-F238E27FC236}">
                <a16:creationId xmlns:a16="http://schemas.microsoft.com/office/drawing/2014/main" id="{67FE8C36-A283-401F-8599-9ACABE94E971}"/>
              </a:ext>
            </a:extLst>
          </p:cNvPr>
          <p:cNvSpPr/>
          <p:nvPr/>
        </p:nvSpPr>
        <p:spPr bwMode="auto">
          <a:xfrm>
            <a:off x="9046546" y="2721176"/>
            <a:ext cx="2359040" cy="1760883"/>
          </a:xfrm>
          <a:prstGeom prst="wedgeRoundRectCallout">
            <a:avLst>
              <a:gd name="adj1" fmla="val -103625"/>
              <a:gd name="adj2" fmla="val -22589"/>
              <a:gd name="adj3" fmla="val 16667"/>
            </a:avLst>
          </a:prstGeom>
          <a:solidFill>
            <a:srgbClr val="CCFF99"/>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Ops Teams need</a:t>
            </a:r>
          </a:p>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Not worr</a:t>
            </a:r>
            <a:r>
              <a:rPr lang="en-US" sz="1600" dirty="0">
                <a:latin typeface="Arial" charset="0"/>
              </a:rPr>
              <a:t>y about </a:t>
            </a:r>
          </a:p>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In</a:t>
            </a:r>
            <a:r>
              <a:rPr lang="en-US" sz="1600" dirty="0">
                <a:latin typeface="Arial" charset="0"/>
              </a:rPr>
              <a:t>frastructure, as</a:t>
            </a:r>
          </a:p>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Arial" charset="0"/>
              </a:rPr>
              <a:t>Docker can easily </a:t>
            </a:r>
          </a:p>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Arial" charset="0"/>
              </a:rPr>
              <a:t>Scale up and </a:t>
            </a:r>
          </a:p>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Arial" charset="0"/>
              </a:rPr>
              <a:t>down no. of instances</a:t>
            </a:r>
          </a:p>
        </p:txBody>
      </p:sp>
      <p:sp>
        <p:nvSpPr>
          <p:cNvPr id="10" name="Rectangle: Rounded Corners 9">
            <a:extLst>
              <a:ext uri="{FF2B5EF4-FFF2-40B4-BE49-F238E27FC236}">
                <a16:creationId xmlns:a16="http://schemas.microsoft.com/office/drawing/2014/main" id="{84308C46-B28A-45FE-B73D-91018E77659B}"/>
              </a:ext>
            </a:extLst>
          </p:cNvPr>
          <p:cNvSpPr/>
          <p:nvPr/>
        </p:nvSpPr>
        <p:spPr bwMode="auto">
          <a:xfrm>
            <a:off x="7078215" y="3748399"/>
            <a:ext cx="935316" cy="292376"/>
          </a:xfrm>
          <a:prstGeom prst="roundRect">
            <a:avLst/>
          </a:prstGeom>
          <a:solidFill>
            <a:srgbClr val="FF66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charset="0"/>
              </a:rPr>
              <a:t>  OPS</a:t>
            </a:r>
            <a:endParaRPr kumimoji="0" lang="en-US" sz="1600" b="1" i="0" u="none" strike="noStrike" cap="none" normalizeH="0" baseline="0" dirty="0">
              <a:ln>
                <a:noFill/>
              </a:ln>
              <a:solidFill>
                <a:schemeClr val="bg1"/>
              </a:solidFill>
              <a:effectLst/>
              <a:latin typeface="Arial" charset="0"/>
            </a:endParaRPr>
          </a:p>
        </p:txBody>
      </p:sp>
      <p:cxnSp>
        <p:nvCxnSpPr>
          <p:cNvPr id="12" name="Straight Connector 11">
            <a:extLst>
              <a:ext uri="{FF2B5EF4-FFF2-40B4-BE49-F238E27FC236}">
                <a16:creationId xmlns:a16="http://schemas.microsoft.com/office/drawing/2014/main" id="{A4811A03-E86F-441D-BB55-BE79015E5512}"/>
              </a:ext>
            </a:extLst>
          </p:cNvPr>
          <p:cNvCxnSpPr/>
          <p:nvPr/>
        </p:nvCxnSpPr>
        <p:spPr bwMode="auto">
          <a:xfrm>
            <a:off x="6096000" y="2289314"/>
            <a:ext cx="0" cy="2192745"/>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cxnSp>
      <p:pic>
        <p:nvPicPr>
          <p:cNvPr id="5" name="Picture 4">
            <a:extLst>
              <a:ext uri="{FF2B5EF4-FFF2-40B4-BE49-F238E27FC236}">
                <a16:creationId xmlns:a16="http://schemas.microsoft.com/office/drawing/2014/main" id="{C0450239-8258-4826-AB2E-B965E1DF3B44}"/>
              </a:ext>
            </a:extLst>
          </p:cNvPr>
          <p:cNvPicPr>
            <a:picLocks noChangeAspect="1"/>
          </p:cNvPicPr>
          <p:nvPr/>
        </p:nvPicPr>
        <p:blipFill>
          <a:blip r:embed="rId4"/>
          <a:stretch>
            <a:fillRect/>
          </a:stretch>
        </p:blipFill>
        <p:spPr>
          <a:xfrm>
            <a:off x="4831248" y="4323728"/>
            <a:ext cx="2714625" cy="1762125"/>
          </a:xfrm>
          <a:prstGeom prst="rect">
            <a:avLst/>
          </a:prstGeom>
        </p:spPr>
      </p:pic>
      <p:sp>
        <p:nvSpPr>
          <p:cNvPr id="13" name="TextBox 12">
            <a:extLst>
              <a:ext uri="{FF2B5EF4-FFF2-40B4-BE49-F238E27FC236}">
                <a16:creationId xmlns:a16="http://schemas.microsoft.com/office/drawing/2014/main" id="{2F4BB43C-9D3B-4C0C-A764-761BEB2FE2F9}"/>
              </a:ext>
            </a:extLst>
          </p:cNvPr>
          <p:cNvSpPr txBox="1"/>
          <p:nvPr/>
        </p:nvSpPr>
        <p:spPr>
          <a:xfrm flipH="1">
            <a:off x="831343" y="1220430"/>
            <a:ext cx="10714434" cy="830997"/>
          </a:xfrm>
          <a:prstGeom prst="rect">
            <a:avLst/>
          </a:prstGeom>
          <a:noFill/>
        </p:spPr>
        <p:txBody>
          <a:bodyPr wrap="square" rtlCol="0">
            <a:spAutoFit/>
          </a:bodyPr>
          <a:lstStyle/>
          <a:p>
            <a:r>
              <a:rPr lang="en-IN" sz="2400" dirty="0"/>
              <a:t>Docker is designed to benefit both Developers and System Administrators, making it a part of DevOps</a:t>
            </a:r>
          </a:p>
        </p:txBody>
      </p:sp>
    </p:spTree>
    <p:extLst>
      <p:ext uri="{BB962C8B-B14F-4D97-AF65-F5344CB8AC3E}">
        <p14:creationId xmlns:p14="http://schemas.microsoft.com/office/powerpoint/2010/main" val="2108046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8DEAFA-A171-4720-BAA1-B0AE4118B8DB}"/>
              </a:ext>
            </a:extLst>
          </p:cNvPr>
          <p:cNvSpPr txBox="1">
            <a:spLocks/>
          </p:cNvSpPr>
          <p:nvPr/>
        </p:nvSpPr>
        <p:spPr bwMode="auto">
          <a:xfrm>
            <a:off x="228600" y="111177"/>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Why Developers use Docker?</a:t>
            </a:r>
          </a:p>
        </p:txBody>
      </p:sp>
      <p:sp>
        <p:nvSpPr>
          <p:cNvPr id="4" name="TextBox 3">
            <a:extLst>
              <a:ext uri="{FF2B5EF4-FFF2-40B4-BE49-F238E27FC236}">
                <a16:creationId xmlns:a16="http://schemas.microsoft.com/office/drawing/2014/main" id="{92D14787-3638-4EED-B72C-C0A4D533844D}"/>
              </a:ext>
            </a:extLst>
          </p:cNvPr>
          <p:cNvSpPr txBox="1"/>
          <p:nvPr/>
        </p:nvSpPr>
        <p:spPr>
          <a:xfrm>
            <a:off x="424070" y="1139687"/>
            <a:ext cx="9912626" cy="4678204"/>
          </a:xfrm>
          <a:prstGeom prst="rect">
            <a:avLst/>
          </a:prstGeom>
          <a:noFill/>
        </p:spPr>
        <p:txBody>
          <a:bodyPr wrap="square" rtlCol="0">
            <a:spAutoFit/>
          </a:bodyPr>
          <a:lstStyle/>
          <a:p>
            <a:pPr marL="285750" indent="-285750">
              <a:buFont typeface="Arial" panose="020B0604020202020204" pitchFamily="34" charset="0"/>
              <a:buChar char="•"/>
            </a:pPr>
            <a:r>
              <a:rPr lang="en-IN" sz="2000" dirty="0"/>
              <a:t> Build once…(Finally) run anywhere</a:t>
            </a:r>
          </a:p>
          <a:p>
            <a:endParaRPr lang="en-IN" sz="2000" dirty="0"/>
          </a:p>
          <a:p>
            <a:pPr marL="1200150" lvl="2" indent="-285750">
              <a:buFont typeface="Arial" panose="020B0604020202020204" pitchFamily="34" charset="0"/>
              <a:buChar char="•"/>
            </a:pPr>
            <a:r>
              <a:rPr lang="en-IN" sz="2000" dirty="0"/>
              <a:t> A clean, safe, Hygienic and portable runtime environment for your app</a:t>
            </a:r>
          </a:p>
          <a:p>
            <a:pPr lvl="2"/>
            <a:endParaRPr lang="en-IN" sz="2000" dirty="0"/>
          </a:p>
          <a:p>
            <a:pPr marL="1200150" lvl="2" indent="-285750">
              <a:buFont typeface="Arial" panose="020B0604020202020204" pitchFamily="34" charset="0"/>
              <a:buChar char="•"/>
            </a:pPr>
            <a:r>
              <a:rPr lang="en-IN" sz="2000" dirty="0"/>
              <a:t>No worries about missing dependencies, packages and other pain points during subsequent deployments.</a:t>
            </a:r>
          </a:p>
          <a:p>
            <a:pPr lvl="2"/>
            <a:endParaRPr lang="en-IN" sz="2000" dirty="0"/>
          </a:p>
          <a:p>
            <a:pPr marL="1200150" lvl="2" indent="-285750">
              <a:buFont typeface="Arial" panose="020B0604020202020204" pitchFamily="34" charset="0"/>
              <a:buChar char="•"/>
            </a:pPr>
            <a:r>
              <a:rPr lang="en-IN" sz="2000" dirty="0"/>
              <a:t>Run each app in its own isolated container, so you can run various versions of libraries and other dependencies for each app.</a:t>
            </a:r>
          </a:p>
          <a:p>
            <a:pPr lvl="2"/>
            <a:endParaRPr lang="en-IN" sz="2000" dirty="0"/>
          </a:p>
          <a:p>
            <a:pPr marL="1200150" lvl="2" indent="-285750">
              <a:buFont typeface="Arial" panose="020B0604020202020204" pitchFamily="34" charset="0"/>
              <a:buChar char="•"/>
            </a:pPr>
            <a:r>
              <a:rPr lang="en-IN" sz="2000" dirty="0"/>
              <a:t>Automate testing, integration, packaging … anything that can be scripted</a:t>
            </a:r>
          </a:p>
          <a:p>
            <a:pPr lvl="2"/>
            <a:endParaRPr lang="en-IN" sz="2000" dirty="0"/>
          </a:p>
          <a:p>
            <a:pPr marL="1200150" lvl="2" indent="-285750">
              <a:buFont typeface="Arial" panose="020B0604020202020204" pitchFamily="34" charset="0"/>
              <a:buChar char="•"/>
            </a:pPr>
            <a:r>
              <a:rPr lang="en-IN" sz="2000" dirty="0"/>
              <a:t>Reduce\eliminate concerns about compatibility on different platforms, either your own or your customers.</a:t>
            </a:r>
          </a:p>
          <a:p>
            <a:pPr lvl="2"/>
            <a:r>
              <a:rPr lang="en-IN" dirty="0"/>
              <a:t>             </a:t>
            </a:r>
          </a:p>
        </p:txBody>
      </p:sp>
    </p:spTree>
    <p:extLst>
      <p:ext uri="{BB962C8B-B14F-4D97-AF65-F5344CB8AC3E}">
        <p14:creationId xmlns:p14="http://schemas.microsoft.com/office/powerpoint/2010/main" val="883892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additive="base">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 calcmode="lin" valueType="num">
                                      <p:cBhvr additive="base">
                                        <p:cTn id="2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 calcmode="lin" valueType="num">
                                      <p:cBhvr additive="base">
                                        <p:cTn id="3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88D458-C949-4618-A49D-6A8D09A1C118}"/>
              </a:ext>
            </a:extLst>
          </p:cNvPr>
          <p:cNvSpPr txBox="1">
            <a:spLocks/>
          </p:cNvSpPr>
          <p:nvPr/>
        </p:nvSpPr>
        <p:spPr bwMode="auto">
          <a:xfrm>
            <a:off x="228600" y="124429"/>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Why DevOps Care ?</a:t>
            </a:r>
          </a:p>
        </p:txBody>
      </p:sp>
      <p:sp>
        <p:nvSpPr>
          <p:cNvPr id="4" name="TextBox 3">
            <a:extLst>
              <a:ext uri="{FF2B5EF4-FFF2-40B4-BE49-F238E27FC236}">
                <a16:creationId xmlns:a16="http://schemas.microsoft.com/office/drawing/2014/main" id="{7F11839D-E62E-4A4D-A4AA-DD3F5239A2D8}"/>
              </a:ext>
            </a:extLst>
          </p:cNvPr>
          <p:cNvSpPr txBox="1"/>
          <p:nvPr/>
        </p:nvSpPr>
        <p:spPr>
          <a:xfrm>
            <a:off x="424070" y="1139687"/>
            <a:ext cx="9912626" cy="4678204"/>
          </a:xfrm>
          <a:prstGeom prst="rect">
            <a:avLst/>
          </a:prstGeom>
          <a:noFill/>
        </p:spPr>
        <p:txBody>
          <a:bodyPr wrap="square" rtlCol="0">
            <a:spAutoFit/>
          </a:bodyPr>
          <a:lstStyle/>
          <a:p>
            <a:pPr marL="285750" indent="-285750">
              <a:buFont typeface="Arial" panose="020B0604020202020204" pitchFamily="34" charset="0"/>
              <a:buChar char="•"/>
            </a:pPr>
            <a:r>
              <a:rPr lang="en-IN" sz="2000" dirty="0"/>
              <a:t> Configure once ….. Run anything</a:t>
            </a:r>
          </a:p>
          <a:p>
            <a:endParaRPr lang="en-IN" sz="2000" dirty="0"/>
          </a:p>
          <a:p>
            <a:pPr marL="1200150" lvl="2" indent="-285750">
              <a:buFont typeface="Arial" panose="020B0604020202020204" pitchFamily="34" charset="0"/>
              <a:buChar char="•"/>
            </a:pPr>
            <a:r>
              <a:rPr lang="en-IN" sz="2000" dirty="0"/>
              <a:t> Make the entire lifecycle more efficient , consistent and repeatable</a:t>
            </a:r>
          </a:p>
          <a:p>
            <a:pPr lvl="2"/>
            <a:endParaRPr lang="en-IN" sz="2000" dirty="0"/>
          </a:p>
          <a:p>
            <a:pPr marL="1200150" lvl="2" indent="-285750">
              <a:buFont typeface="Arial" panose="020B0604020202020204" pitchFamily="34" charset="0"/>
              <a:buChar char="•"/>
            </a:pPr>
            <a:r>
              <a:rPr lang="en-IN" sz="2000" dirty="0"/>
              <a:t>Increase the quality of code produced by developers</a:t>
            </a:r>
          </a:p>
          <a:p>
            <a:pPr lvl="2"/>
            <a:endParaRPr lang="en-IN" sz="2000" dirty="0"/>
          </a:p>
          <a:p>
            <a:pPr marL="1200150" lvl="2" indent="-285750">
              <a:buFont typeface="Arial" panose="020B0604020202020204" pitchFamily="34" charset="0"/>
              <a:buChar char="•"/>
            </a:pPr>
            <a:r>
              <a:rPr lang="en-IN" sz="2000" dirty="0"/>
              <a:t>Eliminate inconsistency between Dev, test , </a:t>
            </a:r>
            <a:r>
              <a:rPr lang="en-IN" sz="2000" dirty="0" err="1"/>
              <a:t>uat</a:t>
            </a:r>
            <a:r>
              <a:rPr lang="en-IN" sz="2000" dirty="0"/>
              <a:t>, prod and customer environments.</a:t>
            </a:r>
          </a:p>
          <a:p>
            <a:pPr lvl="2"/>
            <a:endParaRPr lang="en-IN" sz="2000" dirty="0"/>
          </a:p>
          <a:p>
            <a:pPr marL="1200150" lvl="2" indent="-285750">
              <a:buFont typeface="Arial" panose="020B0604020202020204" pitchFamily="34" charset="0"/>
              <a:buChar char="•"/>
            </a:pPr>
            <a:r>
              <a:rPr lang="en-IN" sz="2000" dirty="0"/>
              <a:t>Significantly improves the speed and reliability of continuous deployments and continuous integration systems</a:t>
            </a:r>
          </a:p>
          <a:p>
            <a:pPr marL="1200150" lvl="2" indent="-285750">
              <a:buFont typeface="Arial" panose="020B0604020202020204" pitchFamily="34" charset="0"/>
              <a:buChar char="•"/>
            </a:pPr>
            <a:endParaRPr lang="en-IN" sz="2000" dirty="0"/>
          </a:p>
          <a:p>
            <a:pPr marL="1200150" lvl="2" indent="-285750">
              <a:buFont typeface="Arial" panose="020B0604020202020204" pitchFamily="34" charset="0"/>
              <a:buChar char="•"/>
            </a:pPr>
            <a:r>
              <a:rPr lang="en-IN" sz="2000" dirty="0"/>
              <a:t>Because the containers are so lightweight, we can address significant performance, costs, deployment and portability issues normally associated with VMs.</a:t>
            </a:r>
          </a:p>
          <a:p>
            <a:pPr lvl="2"/>
            <a:r>
              <a:rPr lang="en-IN" dirty="0"/>
              <a:t>             </a:t>
            </a:r>
          </a:p>
        </p:txBody>
      </p:sp>
    </p:spTree>
    <p:extLst>
      <p:ext uri="{BB962C8B-B14F-4D97-AF65-F5344CB8AC3E}">
        <p14:creationId xmlns:p14="http://schemas.microsoft.com/office/powerpoint/2010/main" val="2930204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additive="base">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 calcmode="lin" valueType="num">
                                      <p:cBhvr additive="base">
                                        <p:cTn id="2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 calcmode="lin" valueType="num">
                                      <p:cBhvr additive="base">
                                        <p:cTn id="3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EE9DA7-06FD-49F5-9E00-90345CFE2A92}"/>
              </a:ext>
            </a:extLst>
          </p:cNvPr>
          <p:cNvSpPr txBox="1">
            <a:spLocks/>
          </p:cNvSpPr>
          <p:nvPr/>
        </p:nvSpPr>
        <p:spPr bwMode="auto">
          <a:xfrm>
            <a:off x="240748" y="111177"/>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Docker Architecture – Windows OS</a:t>
            </a:r>
          </a:p>
        </p:txBody>
      </p:sp>
      <p:pic>
        <p:nvPicPr>
          <p:cNvPr id="4" name="Picture 3">
            <a:extLst>
              <a:ext uri="{FF2B5EF4-FFF2-40B4-BE49-F238E27FC236}">
                <a16:creationId xmlns:a16="http://schemas.microsoft.com/office/drawing/2014/main" id="{3E705872-F642-43A3-9B19-98354BB3C1C3}"/>
              </a:ext>
            </a:extLst>
          </p:cNvPr>
          <p:cNvPicPr>
            <a:picLocks noChangeAspect="1"/>
          </p:cNvPicPr>
          <p:nvPr/>
        </p:nvPicPr>
        <p:blipFill>
          <a:blip r:embed="rId2"/>
          <a:stretch>
            <a:fillRect/>
          </a:stretch>
        </p:blipFill>
        <p:spPr>
          <a:xfrm>
            <a:off x="1455669" y="1355137"/>
            <a:ext cx="3487392" cy="4336567"/>
          </a:xfrm>
          <a:prstGeom prst="rect">
            <a:avLst/>
          </a:prstGeom>
        </p:spPr>
      </p:pic>
      <p:pic>
        <p:nvPicPr>
          <p:cNvPr id="5" name="Picture 4">
            <a:extLst>
              <a:ext uri="{FF2B5EF4-FFF2-40B4-BE49-F238E27FC236}">
                <a16:creationId xmlns:a16="http://schemas.microsoft.com/office/drawing/2014/main" id="{B63E44E6-9B42-41D4-980F-44645A715C17}"/>
              </a:ext>
            </a:extLst>
          </p:cNvPr>
          <p:cNvPicPr>
            <a:picLocks noChangeAspect="1"/>
          </p:cNvPicPr>
          <p:nvPr/>
        </p:nvPicPr>
        <p:blipFill>
          <a:blip r:embed="rId3"/>
          <a:stretch>
            <a:fillRect/>
          </a:stretch>
        </p:blipFill>
        <p:spPr>
          <a:xfrm>
            <a:off x="5047006" y="3427343"/>
            <a:ext cx="2413967" cy="2055744"/>
          </a:xfrm>
          <a:prstGeom prst="rect">
            <a:avLst/>
          </a:prstGeom>
        </p:spPr>
      </p:pic>
    </p:spTree>
    <p:extLst>
      <p:ext uri="{BB962C8B-B14F-4D97-AF65-F5344CB8AC3E}">
        <p14:creationId xmlns:p14="http://schemas.microsoft.com/office/powerpoint/2010/main" val="48331260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FA5C61-630C-409D-87DD-4D0995C38EFC}"/>
              </a:ext>
            </a:extLst>
          </p:cNvPr>
          <p:cNvPicPr>
            <a:picLocks noChangeAspect="1"/>
          </p:cNvPicPr>
          <p:nvPr/>
        </p:nvPicPr>
        <p:blipFill>
          <a:blip r:embed="rId2"/>
          <a:stretch>
            <a:fillRect/>
          </a:stretch>
        </p:blipFill>
        <p:spPr>
          <a:xfrm>
            <a:off x="463826" y="927651"/>
            <a:ext cx="11264348" cy="5698435"/>
          </a:xfrm>
          <a:prstGeom prst="rect">
            <a:avLst/>
          </a:prstGeom>
        </p:spPr>
      </p:pic>
      <p:sp>
        <p:nvSpPr>
          <p:cNvPr id="4" name="Title 1">
            <a:extLst>
              <a:ext uri="{FF2B5EF4-FFF2-40B4-BE49-F238E27FC236}">
                <a16:creationId xmlns:a16="http://schemas.microsoft.com/office/drawing/2014/main" id="{BB5FB3BD-7D38-470A-9809-B9C31C3C859B}"/>
              </a:ext>
            </a:extLst>
          </p:cNvPr>
          <p:cNvSpPr txBox="1">
            <a:spLocks/>
          </p:cNvSpPr>
          <p:nvPr/>
        </p:nvSpPr>
        <p:spPr bwMode="auto">
          <a:xfrm>
            <a:off x="240748" y="124429"/>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Docker Architecture</a:t>
            </a:r>
          </a:p>
        </p:txBody>
      </p:sp>
    </p:spTree>
    <p:extLst>
      <p:ext uri="{BB962C8B-B14F-4D97-AF65-F5344CB8AC3E}">
        <p14:creationId xmlns:p14="http://schemas.microsoft.com/office/powerpoint/2010/main" val="2569866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115">
            <a:extLst>
              <a:ext uri="{FF2B5EF4-FFF2-40B4-BE49-F238E27FC236}">
                <a16:creationId xmlns:a16="http://schemas.microsoft.com/office/drawing/2014/main" id="{95F90131-00DF-42B5-91EF-008F6B1CD225}"/>
              </a:ext>
            </a:extLst>
          </p:cNvPr>
          <p:cNvSpPr/>
          <p:nvPr/>
        </p:nvSpPr>
        <p:spPr>
          <a:xfrm>
            <a:off x="5722167" y="553659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latin typeface="Arial"/>
              </a:rPr>
              <a:t>    </a:t>
            </a:r>
          </a:p>
          <a:p>
            <a:pPr>
              <a:defRPr/>
            </a:pPr>
            <a:r>
              <a:rPr lang="en-US" sz="1400" b="1" kern="0" dirty="0">
                <a:latin typeface="Arial"/>
              </a:rPr>
              <a:t>   Docker Volumes</a:t>
            </a:r>
          </a:p>
          <a:p>
            <a:pPr>
              <a:defRPr/>
            </a:pPr>
            <a:endParaRPr lang="en-US" sz="1400" b="1" kern="0" dirty="0">
              <a:latin typeface="Arial"/>
            </a:endParaRPr>
          </a:p>
        </p:txBody>
      </p:sp>
      <p:sp>
        <p:nvSpPr>
          <p:cNvPr id="33" name="Rounded Rectangle 115">
            <a:extLst>
              <a:ext uri="{FF2B5EF4-FFF2-40B4-BE49-F238E27FC236}">
                <a16:creationId xmlns:a16="http://schemas.microsoft.com/office/drawing/2014/main" id="{22134448-FA3A-4B2E-8874-422C5185E136}"/>
              </a:ext>
            </a:extLst>
          </p:cNvPr>
          <p:cNvSpPr/>
          <p:nvPr/>
        </p:nvSpPr>
        <p:spPr>
          <a:xfrm>
            <a:off x="5675225" y="4366442"/>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fontAlgn="auto">
              <a:spcBef>
                <a:spcPts val="0"/>
              </a:spcBef>
              <a:spcAft>
                <a:spcPts val="0"/>
              </a:spcAft>
              <a:defRPr/>
            </a:pPr>
            <a:r>
              <a:rPr lang="en-US" sz="1400" b="1" kern="0" dirty="0">
                <a:solidFill>
                  <a:sysClr val="windowText" lastClr="000000"/>
                </a:solidFill>
                <a:latin typeface="Arial"/>
              </a:rPr>
              <a:t>   Docker Commands – hands on</a:t>
            </a:r>
          </a:p>
        </p:txBody>
      </p:sp>
      <p:sp>
        <p:nvSpPr>
          <p:cNvPr id="39" name="Rounded Rectangle 115">
            <a:extLst>
              <a:ext uri="{FF2B5EF4-FFF2-40B4-BE49-F238E27FC236}">
                <a16:creationId xmlns:a16="http://schemas.microsoft.com/office/drawing/2014/main" id="{E972C456-7BA0-42D5-BD00-7314D84ABC64}"/>
              </a:ext>
            </a:extLst>
          </p:cNvPr>
          <p:cNvSpPr/>
          <p:nvPr/>
        </p:nvSpPr>
        <p:spPr>
          <a:xfrm>
            <a:off x="5722167" y="4976643"/>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solidFill>
                  <a:sysClr val="windowText" lastClr="000000"/>
                </a:solidFill>
                <a:latin typeface="Arial"/>
              </a:rPr>
              <a:t>    </a:t>
            </a:r>
          </a:p>
          <a:p>
            <a:pPr fontAlgn="auto">
              <a:spcBef>
                <a:spcPts val="0"/>
              </a:spcBef>
              <a:spcAft>
                <a:spcPts val="0"/>
              </a:spcAft>
              <a:defRPr/>
            </a:pPr>
            <a:r>
              <a:rPr lang="en-US" sz="1400" b="1" kern="0" dirty="0">
                <a:solidFill>
                  <a:sysClr val="windowText" lastClr="000000"/>
                </a:solidFill>
                <a:latin typeface="Arial"/>
              </a:rPr>
              <a:t>   Docker terminology</a:t>
            </a:r>
          </a:p>
          <a:p>
            <a:pPr fontAlgn="auto">
              <a:spcBef>
                <a:spcPts val="0"/>
              </a:spcBef>
              <a:spcAft>
                <a:spcPts val="0"/>
              </a:spcAft>
              <a:defRPr/>
            </a:pPr>
            <a:endParaRPr lang="en-US" sz="1400" b="1" kern="0" dirty="0">
              <a:solidFill>
                <a:sysClr val="windowText" lastClr="000000"/>
              </a:solidFill>
              <a:latin typeface="Arial"/>
            </a:endParaRPr>
          </a:p>
        </p:txBody>
      </p:sp>
      <p:sp>
        <p:nvSpPr>
          <p:cNvPr id="2" name="Title 1"/>
          <p:cNvSpPr>
            <a:spLocks noGrp="1"/>
          </p:cNvSpPr>
          <p:nvPr>
            <p:ph type="title"/>
          </p:nvPr>
        </p:nvSpPr>
        <p:spPr/>
        <p:txBody>
          <a:bodyPr/>
          <a:lstStyle/>
          <a:p>
            <a:r>
              <a:rPr lang="en-GB" dirty="0"/>
              <a:t>Noticeable Challenges and Trends</a:t>
            </a:r>
          </a:p>
        </p:txBody>
      </p:sp>
      <p:sp>
        <p:nvSpPr>
          <p:cNvPr id="43" name="Rectangle 42"/>
          <p:cNvSpPr/>
          <p:nvPr/>
        </p:nvSpPr>
        <p:spPr bwMode="auto">
          <a:xfrm>
            <a:off x="-5166" y="66430"/>
            <a:ext cx="12192000" cy="1295400"/>
          </a:xfrm>
          <a:prstGeom prst="rect">
            <a:avLst/>
          </a:prstGeom>
          <a:solidFill>
            <a:schemeClr val="bg1"/>
          </a:solidFill>
          <a:ln w="3175" cap="flat" cmpd="sng" algn="ctr">
            <a:solidFill>
              <a:schemeClr val="bg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dirty="0">
              <a:ln>
                <a:noFill/>
              </a:ln>
              <a:solidFill>
                <a:schemeClr val="tx1"/>
              </a:solidFill>
              <a:effectLst/>
              <a:latin typeface="Arial" charset="0"/>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 y="0"/>
            <a:ext cx="4295179" cy="6858000"/>
          </a:xfrm>
          <a:prstGeom prst="rect">
            <a:avLst/>
          </a:prstGeom>
        </p:spPr>
      </p:pic>
      <p:sp>
        <p:nvSpPr>
          <p:cNvPr id="110" name="Rounded Rectangle 109"/>
          <p:cNvSpPr/>
          <p:nvPr/>
        </p:nvSpPr>
        <p:spPr>
          <a:xfrm>
            <a:off x="5661974" y="158563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1" name="Rounded Rectangle 110"/>
          <p:cNvSpPr/>
          <p:nvPr/>
        </p:nvSpPr>
        <p:spPr>
          <a:xfrm rot="2634753">
            <a:off x="5356229" y="1524543"/>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3" name="Rounded Rectangle 112"/>
          <p:cNvSpPr/>
          <p:nvPr/>
        </p:nvSpPr>
        <p:spPr>
          <a:xfrm>
            <a:off x="5663933" y="21041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4" name="TextBox 113"/>
          <p:cNvSpPr txBox="1"/>
          <p:nvPr/>
        </p:nvSpPr>
        <p:spPr>
          <a:xfrm>
            <a:off x="5889696" y="2157505"/>
            <a:ext cx="2997200" cy="307777"/>
          </a:xfrm>
          <a:prstGeom prst="rect">
            <a:avLst/>
          </a:prstGeom>
          <a:noFill/>
        </p:spPr>
        <p:txBody>
          <a:bodyPr wrap="square" rtlCol="0">
            <a:spAutoFit/>
          </a:bodyPr>
          <a:lstStyle/>
          <a:p>
            <a:pPr fontAlgn="auto">
              <a:spcBef>
                <a:spcPts val="0"/>
              </a:spcBef>
              <a:spcAft>
                <a:spcPts val="0"/>
              </a:spcAft>
              <a:defRPr/>
            </a:pPr>
            <a:r>
              <a:rPr lang="en-US" sz="1400" b="1" kern="0" dirty="0">
                <a:latin typeface="Arial"/>
              </a:rPr>
              <a:t>What is Docker</a:t>
            </a:r>
          </a:p>
        </p:txBody>
      </p:sp>
      <p:sp>
        <p:nvSpPr>
          <p:cNvPr id="115" name="Rounded Rectangle 114"/>
          <p:cNvSpPr/>
          <p:nvPr/>
        </p:nvSpPr>
        <p:spPr>
          <a:xfrm>
            <a:off x="5677579" y="2664806"/>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6" name="Rounded Rectangle 115"/>
          <p:cNvSpPr/>
          <p:nvPr/>
        </p:nvSpPr>
        <p:spPr>
          <a:xfrm>
            <a:off x="5677579" y="3210710"/>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7" name="TextBox 116"/>
          <p:cNvSpPr txBox="1"/>
          <p:nvPr/>
        </p:nvSpPr>
        <p:spPr>
          <a:xfrm>
            <a:off x="5794972" y="1680485"/>
            <a:ext cx="4461950" cy="307777"/>
          </a:xfrm>
          <a:prstGeom prst="rect">
            <a:avLst/>
          </a:prstGeom>
          <a:noFill/>
        </p:spPr>
        <p:txBody>
          <a:bodyPr wrap="square" rtlCol="0">
            <a:spAutoFit/>
          </a:bodyPr>
          <a:lstStyle/>
          <a:p>
            <a:pPr fontAlgn="auto">
              <a:spcBef>
                <a:spcPts val="0"/>
              </a:spcBef>
              <a:spcAft>
                <a:spcPts val="0"/>
              </a:spcAft>
              <a:defRPr/>
            </a:pPr>
            <a:r>
              <a:rPr lang="en-US" sz="1400" b="1" kern="0" dirty="0">
                <a:latin typeface="Arial"/>
              </a:rPr>
              <a:t>Virtualization Vs Containerization</a:t>
            </a:r>
          </a:p>
        </p:txBody>
      </p:sp>
      <p:sp>
        <p:nvSpPr>
          <p:cNvPr id="118" name="Rounded Rectangle 117"/>
          <p:cNvSpPr/>
          <p:nvPr/>
        </p:nvSpPr>
        <p:spPr>
          <a:xfrm rot="2634753">
            <a:off x="5356229" y="2043020"/>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19" name="Rounded Rectangle 118"/>
          <p:cNvSpPr/>
          <p:nvPr/>
        </p:nvSpPr>
        <p:spPr>
          <a:xfrm rot="2634753">
            <a:off x="5356229" y="2617364"/>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21" name="TextBox 120"/>
          <p:cNvSpPr txBox="1"/>
          <p:nvPr/>
        </p:nvSpPr>
        <p:spPr>
          <a:xfrm>
            <a:off x="5334926" y="2161739"/>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02</a:t>
            </a:r>
          </a:p>
        </p:txBody>
      </p:sp>
      <p:sp>
        <p:nvSpPr>
          <p:cNvPr id="122" name="TextBox 121"/>
          <p:cNvSpPr txBox="1"/>
          <p:nvPr/>
        </p:nvSpPr>
        <p:spPr>
          <a:xfrm>
            <a:off x="5334926" y="2737727"/>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03</a:t>
            </a:r>
          </a:p>
        </p:txBody>
      </p:sp>
      <p:sp>
        <p:nvSpPr>
          <p:cNvPr id="123" name="Rounded Rectangle 122"/>
          <p:cNvSpPr/>
          <p:nvPr/>
        </p:nvSpPr>
        <p:spPr>
          <a:xfrm rot="2634753">
            <a:off x="5356229" y="3163268"/>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124" name="TextBox 123"/>
          <p:cNvSpPr txBox="1"/>
          <p:nvPr/>
        </p:nvSpPr>
        <p:spPr>
          <a:xfrm>
            <a:off x="5334926" y="3252854"/>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04</a:t>
            </a:r>
          </a:p>
        </p:txBody>
      </p:sp>
      <p:sp>
        <p:nvSpPr>
          <p:cNvPr id="125" name="TextBox 124"/>
          <p:cNvSpPr txBox="1"/>
          <p:nvPr/>
        </p:nvSpPr>
        <p:spPr>
          <a:xfrm>
            <a:off x="5330220" y="1642316"/>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01</a:t>
            </a:r>
          </a:p>
        </p:txBody>
      </p:sp>
      <p:sp>
        <p:nvSpPr>
          <p:cNvPr id="130" name="Rectangle 129"/>
          <p:cNvSpPr/>
          <p:nvPr/>
        </p:nvSpPr>
        <p:spPr>
          <a:xfrm>
            <a:off x="5900295" y="3272536"/>
            <a:ext cx="4428119" cy="307777"/>
          </a:xfrm>
          <a:prstGeom prst="rect">
            <a:avLst/>
          </a:prstGeom>
        </p:spPr>
        <p:txBody>
          <a:bodyPr wrap="square">
            <a:spAutoFit/>
          </a:bodyPr>
          <a:lstStyle/>
          <a:p>
            <a:pPr fontAlgn="auto">
              <a:spcBef>
                <a:spcPts val="0"/>
              </a:spcBef>
              <a:spcAft>
                <a:spcPts val="0"/>
              </a:spcAft>
              <a:defRPr/>
            </a:pPr>
            <a:endParaRPr lang="en-US" sz="1400" b="1" kern="0" dirty="0">
              <a:latin typeface="Arial"/>
            </a:endParaRPr>
          </a:p>
        </p:txBody>
      </p:sp>
      <p:sp>
        <p:nvSpPr>
          <p:cNvPr id="131" name="Rectangle 130"/>
          <p:cNvSpPr/>
          <p:nvPr/>
        </p:nvSpPr>
        <p:spPr>
          <a:xfrm>
            <a:off x="5900295" y="2741961"/>
            <a:ext cx="3733800" cy="307777"/>
          </a:xfrm>
          <a:prstGeom prst="rect">
            <a:avLst/>
          </a:prstGeom>
        </p:spPr>
        <p:txBody>
          <a:bodyPr wrap="square">
            <a:spAutoFit/>
          </a:bodyPr>
          <a:lstStyle/>
          <a:p>
            <a:pPr fontAlgn="auto">
              <a:spcBef>
                <a:spcPts val="0"/>
              </a:spcBef>
              <a:spcAft>
                <a:spcPts val="0"/>
              </a:spcAft>
              <a:defRPr/>
            </a:pPr>
            <a:r>
              <a:rPr lang="en-GB" sz="1400" b="1" kern="0" dirty="0">
                <a:latin typeface="Arial"/>
              </a:rPr>
              <a:t> </a:t>
            </a:r>
            <a:endParaRPr lang="en-US" sz="1400" b="1" kern="0" dirty="0">
              <a:latin typeface="Arial"/>
            </a:endParaRPr>
          </a:p>
        </p:txBody>
      </p:sp>
      <p:sp>
        <p:nvSpPr>
          <p:cNvPr id="138" name="TextBox 137"/>
          <p:cNvSpPr txBox="1"/>
          <p:nvPr/>
        </p:nvSpPr>
        <p:spPr>
          <a:xfrm>
            <a:off x="5259662" y="4300384"/>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08</a:t>
            </a:r>
          </a:p>
        </p:txBody>
      </p:sp>
      <p:sp>
        <p:nvSpPr>
          <p:cNvPr id="140" name="Title 1"/>
          <p:cNvSpPr txBox="1">
            <a:spLocks/>
          </p:cNvSpPr>
          <p:nvPr/>
        </p:nvSpPr>
        <p:spPr bwMode="auto">
          <a:xfrm>
            <a:off x="5358816" y="665076"/>
            <a:ext cx="385649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GB" sz="1800" b="1" kern="0" dirty="0"/>
              <a:t>AGENDA</a:t>
            </a:r>
          </a:p>
        </p:txBody>
      </p:sp>
      <p:sp>
        <p:nvSpPr>
          <p:cNvPr id="24" name="Rounded Rectangle 115">
            <a:extLst>
              <a:ext uri="{FF2B5EF4-FFF2-40B4-BE49-F238E27FC236}">
                <a16:creationId xmlns:a16="http://schemas.microsoft.com/office/drawing/2014/main" id="{B3E62E4E-173B-48A3-B07D-502D29AFBCAD}"/>
              </a:ext>
            </a:extLst>
          </p:cNvPr>
          <p:cNvSpPr/>
          <p:nvPr/>
        </p:nvSpPr>
        <p:spPr>
          <a:xfrm>
            <a:off x="5675225" y="3761399"/>
            <a:ext cx="4989485" cy="423037"/>
          </a:xfrm>
          <a:prstGeom prst="roundRect">
            <a:avLst/>
          </a:prstGeom>
          <a:solidFill>
            <a:srgbClr val="061844">
              <a:lumMod val="25000"/>
              <a:lumOff val="75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defRPr/>
            </a:pPr>
            <a:r>
              <a:rPr lang="en-US" sz="1400" b="1" kern="0" dirty="0">
                <a:solidFill>
                  <a:sysClr val="windowText" lastClr="000000"/>
                </a:solidFill>
                <a:latin typeface="Arial"/>
              </a:rPr>
              <a:t>    </a:t>
            </a:r>
          </a:p>
          <a:p>
            <a:pPr>
              <a:defRPr/>
            </a:pPr>
            <a:r>
              <a:rPr lang="en-US" sz="1400" b="1" kern="0" dirty="0">
                <a:solidFill>
                  <a:sysClr val="windowText" lastClr="000000"/>
                </a:solidFill>
                <a:latin typeface="Arial"/>
              </a:rPr>
              <a:t>   Containers and Images</a:t>
            </a:r>
            <a:endParaRPr lang="en-US" sz="1400" b="1" kern="0" dirty="0">
              <a:latin typeface="Arial"/>
            </a:endParaRPr>
          </a:p>
          <a:p>
            <a:pPr fontAlgn="auto">
              <a:spcBef>
                <a:spcPts val="0"/>
              </a:spcBef>
              <a:spcAft>
                <a:spcPts val="0"/>
              </a:spcAft>
              <a:defRPr/>
            </a:pPr>
            <a:endParaRPr lang="en-US" sz="1400" b="1" kern="0" dirty="0">
              <a:solidFill>
                <a:sysClr val="windowText" lastClr="000000"/>
              </a:solidFill>
              <a:latin typeface="Arial"/>
            </a:endParaRPr>
          </a:p>
        </p:txBody>
      </p:sp>
      <p:sp>
        <p:nvSpPr>
          <p:cNvPr id="25" name="Rounded Rectangle 122">
            <a:extLst>
              <a:ext uri="{FF2B5EF4-FFF2-40B4-BE49-F238E27FC236}">
                <a16:creationId xmlns:a16="http://schemas.microsoft.com/office/drawing/2014/main" id="{C8A87469-EE11-4BF8-B409-172083B82E39}"/>
              </a:ext>
            </a:extLst>
          </p:cNvPr>
          <p:cNvSpPr/>
          <p:nvPr/>
        </p:nvSpPr>
        <p:spPr>
          <a:xfrm rot="2634753">
            <a:off x="5353876" y="3752815"/>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26" name="TextBox 25">
            <a:extLst>
              <a:ext uri="{FF2B5EF4-FFF2-40B4-BE49-F238E27FC236}">
                <a16:creationId xmlns:a16="http://schemas.microsoft.com/office/drawing/2014/main" id="{429C0C66-A66F-4640-943F-2A9FE5F63083}"/>
              </a:ext>
            </a:extLst>
          </p:cNvPr>
          <p:cNvSpPr txBox="1"/>
          <p:nvPr/>
        </p:nvSpPr>
        <p:spPr>
          <a:xfrm>
            <a:off x="5332573" y="3842401"/>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05</a:t>
            </a:r>
          </a:p>
        </p:txBody>
      </p:sp>
      <p:sp>
        <p:nvSpPr>
          <p:cNvPr id="28" name="Rounded Rectangle 122">
            <a:extLst>
              <a:ext uri="{FF2B5EF4-FFF2-40B4-BE49-F238E27FC236}">
                <a16:creationId xmlns:a16="http://schemas.microsoft.com/office/drawing/2014/main" id="{C90ACDD4-7208-4FE1-BEC5-3155DE1E7D9D}"/>
              </a:ext>
            </a:extLst>
          </p:cNvPr>
          <p:cNvSpPr/>
          <p:nvPr/>
        </p:nvSpPr>
        <p:spPr>
          <a:xfrm rot="2634753">
            <a:off x="5351523" y="4340176"/>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29" name="TextBox 28">
            <a:extLst>
              <a:ext uri="{FF2B5EF4-FFF2-40B4-BE49-F238E27FC236}">
                <a16:creationId xmlns:a16="http://schemas.microsoft.com/office/drawing/2014/main" id="{F01CCA72-8DF4-4982-A444-3446D78D3DF2}"/>
              </a:ext>
            </a:extLst>
          </p:cNvPr>
          <p:cNvSpPr txBox="1"/>
          <p:nvPr/>
        </p:nvSpPr>
        <p:spPr>
          <a:xfrm>
            <a:off x="5330220" y="4429762"/>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06</a:t>
            </a:r>
          </a:p>
        </p:txBody>
      </p:sp>
      <p:sp>
        <p:nvSpPr>
          <p:cNvPr id="36" name="Rectangle 35">
            <a:extLst>
              <a:ext uri="{FF2B5EF4-FFF2-40B4-BE49-F238E27FC236}">
                <a16:creationId xmlns:a16="http://schemas.microsoft.com/office/drawing/2014/main" id="{77F2031D-344C-40D7-8594-D9F7DF42C797}"/>
              </a:ext>
            </a:extLst>
          </p:cNvPr>
          <p:cNvSpPr/>
          <p:nvPr/>
        </p:nvSpPr>
        <p:spPr>
          <a:xfrm>
            <a:off x="5851073" y="2708187"/>
            <a:ext cx="4428119" cy="307777"/>
          </a:xfrm>
          <a:prstGeom prst="rect">
            <a:avLst/>
          </a:prstGeom>
        </p:spPr>
        <p:txBody>
          <a:bodyPr wrap="square">
            <a:spAutoFit/>
          </a:bodyPr>
          <a:lstStyle/>
          <a:p>
            <a:pPr fontAlgn="auto">
              <a:spcBef>
                <a:spcPts val="0"/>
              </a:spcBef>
              <a:spcAft>
                <a:spcPts val="0"/>
              </a:spcAft>
              <a:defRPr/>
            </a:pPr>
            <a:r>
              <a:rPr lang="en-US" sz="1400" b="1" kern="0" dirty="0">
                <a:latin typeface="Arial"/>
              </a:rPr>
              <a:t>Need for Docker</a:t>
            </a:r>
          </a:p>
        </p:txBody>
      </p:sp>
      <p:sp>
        <p:nvSpPr>
          <p:cNvPr id="37" name="Rectangle 36">
            <a:extLst>
              <a:ext uri="{FF2B5EF4-FFF2-40B4-BE49-F238E27FC236}">
                <a16:creationId xmlns:a16="http://schemas.microsoft.com/office/drawing/2014/main" id="{55AE5B37-A7F6-46F7-A9E5-EAFCDD5B2AF4}"/>
              </a:ext>
            </a:extLst>
          </p:cNvPr>
          <p:cNvSpPr/>
          <p:nvPr/>
        </p:nvSpPr>
        <p:spPr>
          <a:xfrm>
            <a:off x="5848242" y="3232022"/>
            <a:ext cx="4428119" cy="307777"/>
          </a:xfrm>
          <a:prstGeom prst="rect">
            <a:avLst/>
          </a:prstGeom>
        </p:spPr>
        <p:txBody>
          <a:bodyPr wrap="square">
            <a:spAutoFit/>
          </a:bodyPr>
          <a:lstStyle/>
          <a:p>
            <a:pPr fontAlgn="auto">
              <a:spcBef>
                <a:spcPts val="0"/>
              </a:spcBef>
              <a:spcAft>
                <a:spcPts val="0"/>
              </a:spcAft>
              <a:defRPr/>
            </a:pPr>
            <a:r>
              <a:rPr lang="en-US" sz="1400" b="1" kern="0" dirty="0">
                <a:latin typeface="Arial"/>
              </a:rPr>
              <a:t>Docker Architecture</a:t>
            </a:r>
          </a:p>
        </p:txBody>
      </p:sp>
      <p:sp>
        <p:nvSpPr>
          <p:cNvPr id="38" name="Rounded Rectangle 122">
            <a:extLst>
              <a:ext uri="{FF2B5EF4-FFF2-40B4-BE49-F238E27FC236}">
                <a16:creationId xmlns:a16="http://schemas.microsoft.com/office/drawing/2014/main" id="{E01324E9-EC23-4AD7-A469-C2ED80DD63BB}"/>
              </a:ext>
            </a:extLst>
          </p:cNvPr>
          <p:cNvSpPr/>
          <p:nvPr/>
        </p:nvSpPr>
        <p:spPr>
          <a:xfrm rot="2634753">
            <a:off x="5407362" y="4941563"/>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40" name="TextBox 39">
            <a:extLst>
              <a:ext uri="{FF2B5EF4-FFF2-40B4-BE49-F238E27FC236}">
                <a16:creationId xmlns:a16="http://schemas.microsoft.com/office/drawing/2014/main" id="{EDADBC48-81D9-4184-B41F-3109562D1CBE}"/>
              </a:ext>
            </a:extLst>
          </p:cNvPr>
          <p:cNvSpPr txBox="1"/>
          <p:nvPr/>
        </p:nvSpPr>
        <p:spPr>
          <a:xfrm>
            <a:off x="5373983" y="5060157"/>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07</a:t>
            </a:r>
          </a:p>
        </p:txBody>
      </p:sp>
      <p:sp>
        <p:nvSpPr>
          <p:cNvPr id="35" name="Rounded Rectangle 122">
            <a:extLst>
              <a:ext uri="{FF2B5EF4-FFF2-40B4-BE49-F238E27FC236}">
                <a16:creationId xmlns:a16="http://schemas.microsoft.com/office/drawing/2014/main" id="{B68DAD60-5DD7-4B75-B2F3-5AA4B58D734D}"/>
              </a:ext>
            </a:extLst>
          </p:cNvPr>
          <p:cNvSpPr/>
          <p:nvPr/>
        </p:nvSpPr>
        <p:spPr>
          <a:xfrm rot="2634753">
            <a:off x="5407603" y="5517083"/>
            <a:ext cx="339582" cy="484256"/>
          </a:xfrm>
          <a:prstGeom prst="roundRect">
            <a:avLst/>
          </a:prstGeom>
          <a:solidFill>
            <a:srgbClr val="0768A9"/>
          </a:solidFill>
          <a:ln w="38100" cap="flat" cmpd="sng" algn="ctr">
            <a:solidFill>
              <a:srgbClr val="FFFFFF"/>
            </a:solidFill>
            <a:prstDash val="solid"/>
          </a:ln>
          <a:effectLst>
            <a:outerShdw blurRad="50800" dist="38100" dir="5400000" algn="t" rotWithShape="0">
              <a:prstClr val="black">
                <a:alpha val="40000"/>
              </a:prstClr>
            </a:outerShdw>
          </a:effectLst>
        </p:spPr>
        <p:txBody>
          <a:bodyPr rtlCol="0" anchor="ctr"/>
          <a:lstStyle/>
          <a:p>
            <a:pPr algn="ctr" fontAlgn="auto">
              <a:spcBef>
                <a:spcPts val="0"/>
              </a:spcBef>
              <a:spcAft>
                <a:spcPts val="0"/>
              </a:spcAft>
              <a:defRPr/>
            </a:pPr>
            <a:endParaRPr lang="en-US" sz="1400" b="1" kern="0" dirty="0">
              <a:solidFill>
                <a:srgbClr val="FFFFFF"/>
              </a:solidFill>
              <a:latin typeface="Arial"/>
            </a:endParaRPr>
          </a:p>
        </p:txBody>
      </p:sp>
      <p:sp>
        <p:nvSpPr>
          <p:cNvPr id="41" name="TextBox 40">
            <a:extLst>
              <a:ext uri="{FF2B5EF4-FFF2-40B4-BE49-F238E27FC236}">
                <a16:creationId xmlns:a16="http://schemas.microsoft.com/office/drawing/2014/main" id="{EE2604A4-66CF-4736-890E-02EF4AA72EDA}"/>
              </a:ext>
            </a:extLst>
          </p:cNvPr>
          <p:cNvSpPr txBox="1"/>
          <p:nvPr/>
        </p:nvSpPr>
        <p:spPr>
          <a:xfrm>
            <a:off x="5373983" y="5645467"/>
            <a:ext cx="607738" cy="307777"/>
          </a:xfrm>
          <a:prstGeom prst="rect">
            <a:avLst/>
          </a:prstGeom>
          <a:noFill/>
        </p:spPr>
        <p:txBody>
          <a:bodyPr wrap="square" rtlCol="0">
            <a:spAutoFit/>
          </a:bodyPr>
          <a:lstStyle/>
          <a:p>
            <a:pPr fontAlgn="auto">
              <a:spcBef>
                <a:spcPts val="0"/>
              </a:spcBef>
              <a:spcAft>
                <a:spcPts val="0"/>
              </a:spcAft>
              <a:defRPr/>
            </a:pPr>
            <a:r>
              <a:rPr lang="en-US" sz="1400" b="1" kern="0" dirty="0">
                <a:solidFill>
                  <a:srgbClr val="FFFFFF"/>
                </a:solidFill>
                <a:latin typeface="Arial"/>
              </a:rPr>
              <a:t>08</a:t>
            </a:r>
          </a:p>
        </p:txBody>
      </p:sp>
    </p:spTree>
    <p:extLst>
      <p:ext uri="{BB962C8B-B14F-4D97-AF65-F5344CB8AC3E}">
        <p14:creationId xmlns:p14="http://schemas.microsoft.com/office/powerpoint/2010/main" val="299263758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0330-6CCB-48BD-9942-1C39511CDF7C}"/>
              </a:ext>
            </a:extLst>
          </p:cNvPr>
          <p:cNvSpPr txBox="1">
            <a:spLocks/>
          </p:cNvSpPr>
          <p:nvPr/>
        </p:nvSpPr>
        <p:spPr bwMode="auto">
          <a:xfrm>
            <a:off x="240748" y="124429"/>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Docker Architecture(</a:t>
            </a:r>
            <a:r>
              <a:rPr lang="en-IN" sz="2800" b="1" kern="0" dirty="0" err="1">
                <a:latin typeface="+mn-lt"/>
              </a:rPr>
              <a:t>contd</a:t>
            </a:r>
            <a:r>
              <a:rPr lang="en-IN" sz="2800" b="1" kern="0" dirty="0">
                <a:latin typeface="+mn-lt"/>
              </a:rPr>
              <a:t>…)</a:t>
            </a:r>
          </a:p>
        </p:txBody>
      </p:sp>
      <p:pic>
        <p:nvPicPr>
          <p:cNvPr id="3" name="Picture 2">
            <a:extLst>
              <a:ext uri="{FF2B5EF4-FFF2-40B4-BE49-F238E27FC236}">
                <a16:creationId xmlns:a16="http://schemas.microsoft.com/office/drawing/2014/main" id="{B01E4CAF-6893-4D01-B5C9-193A7AE94AE9}"/>
              </a:ext>
            </a:extLst>
          </p:cNvPr>
          <p:cNvPicPr>
            <a:picLocks noChangeAspect="1"/>
          </p:cNvPicPr>
          <p:nvPr/>
        </p:nvPicPr>
        <p:blipFill>
          <a:blip r:embed="rId2"/>
          <a:stretch>
            <a:fillRect/>
          </a:stretch>
        </p:blipFill>
        <p:spPr>
          <a:xfrm>
            <a:off x="1532031" y="2050472"/>
            <a:ext cx="8386618" cy="2757055"/>
          </a:xfrm>
          <a:prstGeom prst="rect">
            <a:avLst/>
          </a:prstGeom>
        </p:spPr>
      </p:pic>
    </p:spTree>
    <p:extLst>
      <p:ext uri="{BB962C8B-B14F-4D97-AF65-F5344CB8AC3E}">
        <p14:creationId xmlns:p14="http://schemas.microsoft.com/office/powerpoint/2010/main" val="210048067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31FCA3-10DC-49F9-8BEB-E2EA00F9599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64" b="97959" l="3129" r="99519">
                        <a14:foregroundMark x1="75331" y1="34694" x2="75331" y2="34694"/>
                        <a14:foregroundMark x1="74729" y1="34354" x2="74729" y2="34354"/>
                        <a14:foregroundMark x1="68712" y1="23129" x2="77858" y2="39456"/>
                        <a14:foregroundMark x1="66306" y1="26871" x2="68472" y2="36395"/>
                        <a14:foregroundMark x1="68472" y1="36395" x2="74970" y2="40136"/>
                        <a14:foregroundMark x1="23586" y1="21088" x2="20096" y2="33673"/>
                        <a14:foregroundMark x1="20096" y1="33673" x2="21901" y2="43197"/>
                        <a14:foregroundMark x1="21901" y1="43197" x2="23898" y2="46109"/>
                        <a14:foregroundMark x1="27450" y1="45919" x2="29723" y2="42517"/>
                        <a14:foregroundMark x1="29723" y1="42517" x2="31649" y2="33333"/>
                        <a14:foregroundMark x1="31649" y1="33333" x2="31649" y2="22109"/>
                        <a14:foregroundMark x1="31649" y1="22109" x2="27798" y2="15986"/>
                        <a14:foregroundMark x1="27798" y1="15986" x2="23827" y2="19728"/>
                        <a14:foregroundMark x1="23827" y1="19728" x2="22864" y2="24490"/>
                        <a14:foregroundMark x1="19615" y1="32653" x2="20096" y2="39116"/>
                        <a14:foregroundMark x1="19735" y1="33673" x2="19735" y2="23469"/>
                        <a14:foregroundMark x1="19735" y1="23469" x2="22864" y2="16327"/>
                        <a14:foregroundMark x1="22864" y1="16327" x2="26381" y2="14519"/>
                        <a14:foregroundMark x1="27346" y1="14970" x2="29122" y2="17347"/>
                        <a14:foregroundMark x1="22262" y1="17347" x2="25070" y2="13907"/>
                        <a14:foregroundMark x1="26372" y1="14515" x2="26835" y2="15986"/>
                        <a14:foregroundMark x1="19976" y1="38776" x2="21781" y2="42517"/>
                        <a14:foregroundMark x1="99347" y1="84694" x2="99457" y2="86872"/>
                        <a14:foregroundMark x1="65102" y1="32313" x2="64501" y2="21429"/>
                        <a14:foregroundMark x1="64501" y1="21429" x2="68351" y2="13605"/>
                        <a14:foregroundMark x1="68351" y1="13605" x2="77377" y2="19048"/>
                        <a14:foregroundMark x1="77377" y1="19048" x2="77497" y2="19048"/>
                        <a14:foregroundMark x1="20487" y1="54422" x2="20217" y2="54422"/>
                        <a14:foregroundMark x1="22864" y1="29252" x2="27557" y2="32313"/>
                        <a14:foregroundMark x1="27557" y1="32313" x2="26955" y2="21088"/>
                        <a14:foregroundMark x1="26955" y1="21088" x2="21420" y2="22449"/>
                        <a14:foregroundMark x1="21420" y1="22449" x2="22142" y2="32653"/>
                        <a14:foregroundMark x1="22142" y1="32653" x2="27437" y2="35714"/>
                        <a14:foregroundMark x1="27437" y1="35714" x2="27437" y2="24490"/>
                        <a14:foregroundMark x1="27437" y1="24490" x2="25511" y2="36735"/>
                        <a14:foregroundMark x1="25511" y1="36735" x2="26113" y2="44558"/>
                        <a14:foregroundMark x1="67268" y1="43537" x2="67268" y2="43537"/>
                        <a14:foregroundMark x1="63899" y1="13605" x2="64380" y2="38435"/>
                        <a14:foregroundMark x1="64380" y1="38435" x2="73646" y2="47279"/>
                        <a14:foregroundMark x1="73646" y1="47279" x2="77738" y2="47619"/>
                        <a14:foregroundMark x1="77738" y1="47619" x2="81829" y2="42517"/>
                        <a14:foregroundMark x1="81829" y1="42517" x2="83995" y2="31633"/>
                        <a14:foregroundMark x1="83995" y1="31633" x2="83153" y2="20748"/>
                        <a14:foregroundMark x1="83153" y1="20748" x2="79543" y2="14626"/>
                        <a14:foregroundMark x1="79543" y1="14626" x2="63177" y2="13946"/>
                        <a14:foregroundMark x1="64501" y1="12585" x2="76775" y2="10884"/>
                        <a14:foregroundMark x1="76775" y1="10884" x2="80866" y2="10884"/>
                        <a14:foregroundMark x1="80866" y1="10884" x2="84717" y2="19048"/>
                        <a14:foregroundMark x1="84717" y1="19048" x2="85078" y2="30612"/>
                        <a14:foregroundMark x1="85078" y1="30612" x2="83995" y2="42177"/>
                        <a14:foregroundMark x1="83995" y1="42177" x2="81227" y2="50000"/>
                        <a14:foregroundMark x1="81227" y1="50000" x2="79392" y2="51141"/>
                        <a14:foregroundMark x1="67170" y1="56400" x2="64741" y2="55102"/>
                        <a14:foregroundMark x1="64741" y1="55102" x2="62094" y2="45238"/>
                        <a14:foregroundMark x1="62526" y1="24764" x2="62575" y2="22449"/>
                        <a14:foregroundMark x1="62094" y1="45238" x2="62398" y2="30839"/>
                        <a14:foregroundMark x1="62575" y1="22449" x2="63658" y2="10204"/>
                        <a14:backgroundMark x1="25511" y1="8844" x2="40072" y2="15646"/>
                        <a14:backgroundMark x1="30927" y1="49660" x2="40794" y2="45238"/>
                        <a14:backgroundMark x1="42599" y1="43878" x2="51264" y2="43878"/>
                        <a14:backgroundMark x1="15403" y1="60204" x2="19517" y2="60960"/>
                        <a14:backgroundMark x1="22233" y1="51126" x2="25150" y2="50680"/>
                        <a14:backgroundMark x1="20698" y1="51361" x2="21114" y2="51297"/>
                        <a14:backgroundMark x1="25150" y1="50680" x2="25843" y2="50734"/>
                        <a14:backgroundMark x1="17208" y1="63605" x2="30686" y2="91156"/>
                        <a14:backgroundMark x1="59206" y1="72109" x2="74368" y2="91497"/>
                        <a14:backgroundMark x1="74368" y1="91497" x2="74850" y2="92517"/>
                        <a14:backgroundMark x1="52467" y1="88095" x2="55355" y2="78571"/>
                        <a14:backgroundMark x1="55355" y1="78571" x2="81348" y2="66327"/>
                        <a14:backgroundMark x1="81348" y1="66327" x2="92419" y2="69048"/>
                        <a14:backgroundMark x1="92419" y1="69048" x2="94826" y2="77211"/>
                        <a14:backgroundMark x1="94826" y1="77211" x2="91456" y2="82993"/>
                        <a14:backgroundMark x1="91456" y1="82993" x2="75211" y2="94558"/>
                        <a14:backgroundMark x1="75211" y1="94558" x2="54633" y2="95238"/>
                        <a14:backgroundMark x1="54633" y1="95238" x2="50782" y2="91156"/>
                        <a14:backgroundMark x1="50782" y1="91156" x2="50542" y2="90476"/>
                        <a14:backgroundMark x1="32250" y1="80272" x2="25872" y2="69048"/>
                        <a14:backgroundMark x1="25872" y1="69048" x2="15884" y2="62585"/>
                        <a14:backgroundMark x1="15884" y1="62585" x2="4573" y2="70748"/>
                        <a14:backgroundMark x1="4573" y1="70748" x2="2166" y2="80612"/>
                        <a14:backgroundMark x1="2166" y1="80612" x2="5415" y2="95238"/>
                        <a14:backgroundMark x1="5415" y1="95238" x2="9627" y2="99320"/>
                        <a14:backgroundMark x1="9627" y1="99320" x2="32010" y2="97619"/>
                        <a14:backgroundMark x1="32010" y1="97619" x2="48857" y2="85374"/>
                        <a14:backgroundMark x1="48857" y1="85374" x2="50301" y2="73469"/>
                        <a14:backgroundMark x1="50301" y1="73469" x2="46450" y2="68027"/>
                        <a14:backgroundMark x1="46450" y1="68027" x2="41516" y2="65986"/>
                        <a14:backgroundMark x1="41516" y1="65986" x2="31288" y2="72449"/>
                        <a14:backgroundMark x1="31288" y1="72449" x2="26955" y2="77211"/>
                        <a14:backgroundMark x1="26955" y1="77211" x2="26835" y2="77551"/>
                        <a14:backgroundMark x1="12515" y1="86395" x2="37184" y2="62585"/>
                        <a14:backgroundMark x1="37184" y1="62585" x2="46691" y2="69048"/>
                        <a14:backgroundMark x1="46691" y1="69048" x2="51143" y2="76871"/>
                        <a14:backgroundMark x1="51143" y1="76871" x2="51745" y2="90476"/>
                        <a14:backgroundMark x1="51745" y1="90476" x2="45367" y2="93878"/>
                        <a14:backgroundMark x1="45367" y1="93878" x2="30566" y2="89116"/>
                        <a14:backgroundMark x1="30566" y1="89116" x2="33213" y2="77891"/>
                        <a14:backgroundMark x1="33213" y1="77891" x2="38628" y2="78571"/>
                        <a14:backgroundMark x1="38628" y1="78571" x2="32371" y2="91837"/>
                        <a14:backgroundMark x1="32371" y1="91837" x2="17208" y2="93197"/>
                        <a14:backgroundMark x1="17208" y1="93197" x2="21059" y2="78571"/>
                        <a14:backgroundMark x1="21059" y1="78571" x2="20337" y2="88776"/>
                        <a14:backgroundMark x1="20337" y1="88776" x2="14320" y2="92177"/>
                        <a14:backgroundMark x1="14320" y1="92177" x2="13478" y2="80612"/>
                        <a14:backgroundMark x1="13478" y1="80612" x2="17690" y2="77211"/>
                        <a14:backgroundMark x1="17690" y1="77211" x2="19254" y2="88435"/>
                        <a14:backgroundMark x1="19254" y1="88435" x2="14079" y2="93537"/>
                        <a14:backgroundMark x1="14079" y1="93537" x2="9988" y2="93878"/>
                        <a14:backgroundMark x1="9988" y1="93878" x2="7822" y2="82313"/>
                        <a14:backgroundMark x1="7822" y1="82313" x2="11673" y2="69048"/>
                        <a14:backgroundMark x1="11673" y1="69048" x2="16366" y2="65986"/>
                        <a14:backgroundMark x1="16366" y1="65986" x2="18893" y2="79592"/>
                        <a14:backgroundMark x1="18893" y1="79592" x2="14801" y2="93197"/>
                        <a14:backgroundMark x1="14801" y1="93197" x2="12154" y2="96939"/>
                        <a14:backgroundMark x1="5897" y1="91156" x2="21661" y2="81973"/>
                        <a14:backgroundMark x1="21661" y1="81973" x2="28279" y2="85034"/>
                        <a14:backgroundMark x1="28279" y1="85034" x2="22984" y2="91156"/>
                        <a14:backgroundMark x1="22984" y1="91156" x2="30927" y2="76871"/>
                        <a14:backgroundMark x1="30927" y1="76871" x2="42479" y2="72109"/>
                        <a14:backgroundMark x1="42479" y1="72109" x2="47172" y2="73469"/>
                        <a14:backgroundMark x1="47172" y1="73469" x2="46209" y2="86054"/>
                        <a14:backgroundMark x1="46209" y1="86054" x2="48736" y2="74150"/>
                        <a14:backgroundMark x1="48736" y1="74150" x2="40794" y2="82653"/>
                        <a14:backgroundMark x1="40794" y1="82653" x2="23586" y2="82313"/>
                        <a14:backgroundMark x1="23586" y1="82313" x2="9266" y2="71088"/>
                        <a14:backgroundMark x1="9266" y1="71088" x2="5054" y2="74490"/>
                        <a14:backgroundMark x1="5054" y1="74490" x2="7702" y2="92857"/>
                        <a14:backgroundMark x1="7702" y1="92857" x2="7822" y2="93197"/>
                        <a14:backgroundMark x1="10469" y1="84354" x2="14681" y2="80612"/>
                        <a14:backgroundMark x1="14681" y1="80612" x2="3851" y2="81633"/>
                        <a14:backgroundMark x1="3851" y1="81633" x2="963" y2="73810"/>
                        <a14:backgroundMark x1="963" y1="73810" x2="4332" y2="67347"/>
                        <a14:backgroundMark x1="4332" y1="67347" x2="8905" y2="64626"/>
                        <a14:backgroundMark x1="8905" y1="64626" x2="13117" y2="65646"/>
                        <a14:backgroundMark x1="13117" y1="65646" x2="34898" y2="59184"/>
                        <a14:backgroundMark x1="34898" y1="59184" x2="19615" y2="59864"/>
                        <a14:backgroundMark x1="19615" y1="59864" x2="23827" y2="56803"/>
                        <a14:backgroundMark x1="23827" y1="56803" x2="28400" y2="58844"/>
                        <a14:backgroundMark x1="28400" y1="58844" x2="23466" y2="62925"/>
                        <a14:backgroundMark x1="23466" y1="62925" x2="30806" y2="57823"/>
                        <a14:backgroundMark x1="30806" y1="57823" x2="26715" y2="62585"/>
                        <a14:backgroundMark x1="26715" y1="62585" x2="22503" y2="61905"/>
                        <a14:backgroundMark x1="22503" y1="61905" x2="25872" y2="54762"/>
                        <a14:backgroundMark x1="25872" y1="54762" x2="30806" y2="51020"/>
                        <a14:backgroundMark x1="30806" y1="51020" x2="26955" y2="60544"/>
                        <a14:backgroundMark x1="26955" y1="60544" x2="22503" y2="61905"/>
                        <a14:backgroundMark x1="22503" y1="61905" x2="24789" y2="53061"/>
                        <a14:backgroundMark x1="24789" y1="53061" x2="28881" y2="50680"/>
                        <a14:backgroundMark x1="28881" y1="50680" x2="26474" y2="59184"/>
                        <a14:backgroundMark x1="26474" y1="59184" x2="26354" y2="59184"/>
                        <a14:backgroundMark x1="20096" y1="57823" x2="20818" y2="58163"/>
                        <a14:backgroundMark x1="69692" y1="59390" x2="69583" y2="59417"/>
                        <a14:backgroundMark x1="67152" y1="60878" x2="64140" y2="65986"/>
                        <a14:backgroundMark x1="64140" y1="65986" x2="77497" y2="78231"/>
                        <a14:backgroundMark x1="77497" y1="78231" x2="82431" y2="79252"/>
                        <a14:backgroundMark x1="82431" y1="79252" x2="86522" y2="77551"/>
                        <a14:backgroundMark x1="86522" y1="77551" x2="74850" y2="72109"/>
                        <a14:backgroundMark x1="74850" y1="72109" x2="66185" y2="75510"/>
                        <a14:backgroundMark x1="66185" y1="75510" x2="61974" y2="81973"/>
                        <a14:backgroundMark x1="61974" y1="81973" x2="67148" y2="90136"/>
                        <a14:backgroundMark x1="67148" y1="90136" x2="74007" y2="88095"/>
                        <a14:backgroundMark x1="74007" y1="88095" x2="77497" y2="82993"/>
                        <a14:backgroundMark x1="77497" y1="82993" x2="66065" y2="75850"/>
                        <a14:backgroundMark x1="66065" y1="75850" x2="59807" y2="80272"/>
                        <a14:backgroundMark x1="59807" y1="80272" x2="57040" y2="88776"/>
                        <a14:backgroundMark x1="57040" y1="88776" x2="63177" y2="91156"/>
                        <a14:backgroundMark x1="63177" y1="91156" x2="66907" y2="84014"/>
                        <a14:backgroundMark x1="66907" y1="84014" x2="63418" y2="74830"/>
                        <a14:backgroundMark x1="63418" y1="74830" x2="58965" y2="74830"/>
                        <a14:backgroundMark x1="58965" y1="74830" x2="55596" y2="81633"/>
                        <a14:backgroundMark x1="55596" y1="81633" x2="55355" y2="95578"/>
                        <a14:backgroundMark x1="55355" y1="95578" x2="59326" y2="95578"/>
                        <a14:backgroundMark x1="59326" y1="95578" x2="62936" y2="88435"/>
                        <a14:backgroundMark x1="62936" y1="88435" x2="58724" y2="82993"/>
                        <a14:backgroundMark x1="58724" y1="82993" x2="62696" y2="90136"/>
                        <a14:backgroundMark x1="62696" y1="90136" x2="85921" y2="78231"/>
                        <a14:backgroundMark x1="85921" y1="78231" x2="80987" y2="81633"/>
                        <a14:backgroundMark x1="80987" y1="81633" x2="83634" y2="92177"/>
                        <a14:backgroundMark x1="83634" y1="92177" x2="89410" y2="92857"/>
                        <a14:backgroundMark x1="89410" y1="92857" x2="93983" y2="88435"/>
                        <a14:backgroundMark x1="93983" y1="88435" x2="89892" y2="90476"/>
                        <a14:backgroundMark x1="89892" y1="90476" x2="94585" y2="89796"/>
                        <a14:backgroundMark x1="94585" y1="89796" x2="98797" y2="91837"/>
                        <a14:backgroundMark x1="98797" y1="91837" x2="96390" y2="79252"/>
                        <a14:backgroundMark x1="96390" y1="79252" x2="91576" y2="91497"/>
                        <a14:backgroundMark x1="91576" y1="91497" x2="88448" y2="81293"/>
                        <a14:backgroundMark x1="88448" y1="81293" x2="71480" y2="89116"/>
                        <a14:backgroundMark x1="71480" y1="89116" x2="65343" y2="95238"/>
                        <a14:backgroundMark x1="65343" y1="95238" x2="70878" y2="86395"/>
                        <a14:backgroundMark x1="70878" y1="86395" x2="72563" y2="76871"/>
                        <a14:backgroundMark x1="72563" y1="76871" x2="66065" y2="70748"/>
                        <a14:backgroundMark x1="66065" y1="70748" x2="61853" y2="71429"/>
                        <a14:backgroundMark x1="61853" y1="71429" x2="58243" y2="80272"/>
                        <a14:backgroundMark x1="58243" y1="80272" x2="63658" y2="79252"/>
                        <a14:backgroundMark x1="63658" y1="79252" x2="62214" y2="69728"/>
                        <a14:backgroundMark x1="62214" y1="69728" x2="56077" y2="71769"/>
                        <a14:backgroundMark x1="56077" y1="71769" x2="54753" y2="81293"/>
                        <a14:backgroundMark x1="54753" y1="81293" x2="60770" y2="78571"/>
                        <a14:backgroundMark x1="60770" y1="78571" x2="56197" y2="84014"/>
                        <a14:backgroundMark x1="56197" y1="84014" x2="56799" y2="88095"/>
                        <a14:backgroundMark x1="60409" y1="65986" x2="91697" y2="58163"/>
                        <a14:backgroundMark x1="91697" y1="58163" x2="96029" y2="63265"/>
                        <a14:backgroundMark x1="96029" y1="63265" x2="94224" y2="75170"/>
                        <a14:backgroundMark x1="94224" y1="75170" x2="88809" y2="81633"/>
                        <a14:backgroundMark x1="88809" y1="81633" x2="91456" y2="72789"/>
                        <a14:backgroundMark x1="91456" y1="72789" x2="88688" y2="80952"/>
                        <a14:backgroundMark x1="88688" y1="80952" x2="92780" y2="73810"/>
                        <a14:backgroundMark x1="92780" y1="73810" x2="96029" y2="61565"/>
                        <a14:backgroundMark x1="96029" y1="61565" x2="99880" y2="71088"/>
                        <a14:backgroundMark x1="99880" y1="71088" x2="99880" y2="84694"/>
                        <a14:backgroundMark x1="99880" y1="84694" x2="99880" y2="84694"/>
                        <a14:backgroundMark x1="67990" y1="57823" x2="72684" y2="59184"/>
                        <a14:backgroundMark x1="72684" y1="59184" x2="68111" y2="57823"/>
                        <a14:backgroundMark x1="68111" y1="57823" x2="73165" y2="56122"/>
                        <a14:backgroundMark x1="73165" y1="56122" x2="80626" y2="57483"/>
                        <a14:backgroundMark x1="67389" y1="55442" x2="71721" y2="55782"/>
                        <a14:backgroundMark x1="71721" y1="55782" x2="76655" y2="55782"/>
                        <a14:backgroundMark x1="76655" y1="55782" x2="79422" y2="56122"/>
                        <a14:backgroundMark x1="45969" y1="25850" x2="47653" y2="25850"/>
                        <a14:backgroundMark x1="46089" y1="25850" x2="50542" y2="25850"/>
                        <a14:backgroundMark x1="50542" y1="25850" x2="52106" y2="25850"/>
                        <a14:backgroundMark x1="45487" y1="27211" x2="50421" y2="26871"/>
                        <a14:backgroundMark x1="50421" y1="26871" x2="58484" y2="31293"/>
                        <a14:backgroundMark x1="58484" y1="31293" x2="62575" y2="29252"/>
                        <a14:backgroundMark x1="62575" y1="29252" x2="61853" y2="27211"/>
                        <a14:backgroundMark x1="61853" y1="35034" x2="62094" y2="27551"/>
                        <a14:backgroundMark x1="20096" y1="56803" x2="21179" y2="54762"/>
                        <a14:backgroundMark x1="19254" y1="55782" x2="19976" y2="54422"/>
                      </a14:backgroundRemoval>
                    </a14:imgEffect>
                  </a14:imgLayer>
                </a14:imgProps>
              </a:ext>
            </a:extLst>
          </a:blip>
          <a:srcRect l="18818" t="10414" r="16139" b="49973"/>
          <a:stretch/>
        </p:blipFill>
        <p:spPr>
          <a:xfrm>
            <a:off x="2234418" y="1448156"/>
            <a:ext cx="7723163" cy="1828801"/>
          </a:xfrm>
          <a:prstGeom prst="rect">
            <a:avLst/>
          </a:prstGeom>
        </p:spPr>
      </p:pic>
      <p:sp>
        <p:nvSpPr>
          <p:cNvPr id="3" name="Title 1">
            <a:extLst>
              <a:ext uri="{FF2B5EF4-FFF2-40B4-BE49-F238E27FC236}">
                <a16:creationId xmlns:a16="http://schemas.microsoft.com/office/drawing/2014/main" id="{E498C88E-DF05-4BC9-B5BF-D4ECFACC611A}"/>
              </a:ext>
            </a:extLst>
          </p:cNvPr>
          <p:cNvSpPr txBox="1">
            <a:spLocks/>
          </p:cNvSpPr>
          <p:nvPr/>
        </p:nvSpPr>
        <p:spPr bwMode="auto">
          <a:xfrm>
            <a:off x="240748" y="124429"/>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Docker Images &amp; Docker Containers</a:t>
            </a:r>
          </a:p>
        </p:txBody>
      </p:sp>
      <p:sp>
        <p:nvSpPr>
          <p:cNvPr id="4" name="TextBox 3">
            <a:extLst>
              <a:ext uri="{FF2B5EF4-FFF2-40B4-BE49-F238E27FC236}">
                <a16:creationId xmlns:a16="http://schemas.microsoft.com/office/drawing/2014/main" id="{6B9FC47B-489D-407D-8807-E30B129358D7}"/>
              </a:ext>
            </a:extLst>
          </p:cNvPr>
          <p:cNvSpPr txBox="1"/>
          <p:nvPr/>
        </p:nvSpPr>
        <p:spPr>
          <a:xfrm>
            <a:off x="2110154" y="3263705"/>
            <a:ext cx="1941341" cy="369332"/>
          </a:xfrm>
          <a:prstGeom prst="rect">
            <a:avLst/>
          </a:prstGeom>
          <a:noFill/>
        </p:spPr>
        <p:txBody>
          <a:bodyPr wrap="square" rtlCol="0">
            <a:spAutoFit/>
          </a:bodyPr>
          <a:lstStyle/>
          <a:p>
            <a:r>
              <a:rPr lang="en-US" dirty="0"/>
              <a:t>Docker Images</a:t>
            </a:r>
          </a:p>
        </p:txBody>
      </p:sp>
      <p:sp>
        <p:nvSpPr>
          <p:cNvPr id="5" name="TextBox 4">
            <a:extLst>
              <a:ext uri="{FF2B5EF4-FFF2-40B4-BE49-F238E27FC236}">
                <a16:creationId xmlns:a16="http://schemas.microsoft.com/office/drawing/2014/main" id="{97CEE9BD-C22E-418B-865F-07C7430569FB}"/>
              </a:ext>
            </a:extLst>
          </p:cNvPr>
          <p:cNvSpPr txBox="1"/>
          <p:nvPr/>
        </p:nvSpPr>
        <p:spPr>
          <a:xfrm>
            <a:off x="7720819" y="3274256"/>
            <a:ext cx="1941341" cy="369332"/>
          </a:xfrm>
          <a:prstGeom prst="rect">
            <a:avLst/>
          </a:prstGeom>
          <a:noFill/>
        </p:spPr>
        <p:txBody>
          <a:bodyPr wrap="square" rtlCol="0">
            <a:spAutoFit/>
          </a:bodyPr>
          <a:lstStyle/>
          <a:p>
            <a:r>
              <a:rPr lang="en-US" dirty="0"/>
              <a:t>Docker Containers</a:t>
            </a:r>
          </a:p>
        </p:txBody>
      </p:sp>
      <p:sp>
        <p:nvSpPr>
          <p:cNvPr id="6" name="Rectangle: Rounded Corners 5">
            <a:extLst>
              <a:ext uri="{FF2B5EF4-FFF2-40B4-BE49-F238E27FC236}">
                <a16:creationId xmlns:a16="http://schemas.microsoft.com/office/drawing/2014/main" id="{C6FEC3A8-A869-44E3-8701-130ECAE58428}"/>
              </a:ext>
            </a:extLst>
          </p:cNvPr>
          <p:cNvSpPr/>
          <p:nvPr/>
        </p:nvSpPr>
        <p:spPr bwMode="auto">
          <a:xfrm>
            <a:off x="661182" y="4135902"/>
            <a:ext cx="5434818" cy="1828801"/>
          </a:xfrm>
          <a:prstGeom prst="roundRect">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a:ln>
                  <a:noFill/>
                </a:ln>
                <a:solidFill>
                  <a:schemeClr val="tx1"/>
                </a:solidFill>
                <a:effectLst/>
                <a:latin typeface="Arial" charset="0"/>
              </a:rPr>
              <a:t>Read-only template used to create containers.</a:t>
            </a:r>
          </a:p>
          <a:p>
            <a:pPr marR="0" algn="l" defTabSz="914400" rtl="0" eaLnBrk="1" fontAlgn="base" latinLnBrk="0" hangingPunct="1">
              <a:lnSpc>
                <a:spcPct val="100000"/>
              </a:lnSpc>
              <a:spcBef>
                <a:spcPct val="0"/>
              </a:spcBef>
              <a:spcAft>
                <a:spcPct val="0"/>
              </a:spcAft>
              <a:buClrTx/>
              <a:buSzTx/>
              <a:tabLst/>
            </a:pPr>
            <a:endParaRPr kumimoji="0" lang="en-US" b="0" i="0" u="none" strike="noStrike" cap="none" normalizeH="0" baseline="0" dirty="0">
              <a:ln>
                <a:noFill/>
              </a:ln>
              <a:solidFill>
                <a:schemeClr val="tx1"/>
              </a:solidFill>
              <a:effectLst/>
              <a:latin typeface="Arial"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a:latin typeface="Arial" charset="0"/>
              </a:rPr>
              <a:t>Built by docker users</a:t>
            </a:r>
          </a:p>
          <a:p>
            <a:pPr marR="0" algn="l" defTabSz="914400" rtl="0" eaLnBrk="1" fontAlgn="base" latinLnBrk="0" hangingPunct="1">
              <a:lnSpc>
                <a:spcPct val="100000"/>
              </a:lnSpc>
              <a:spcBef>
                <a:spcPct val="0"/>
              </a:spcBef>
              <a:spcAft>
                <a:spcPct val="0"/>
              </a:spcAft>
              <a:buClrTx/>
              <a:buSzTx/>
              <a:tabLst/>
            </a:pPr>
            <a:endParaRPr lang="en-US" dirty="0">
              <a:latin typeface="Arial"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a:ln>
                  <a:noFill/>
                </a:ln>
                <a:solidFill>
                  <a:schemeClr val="tx1"/>
                </a:solidFill>
                <a:effectLst/>
                <a:latin typeface="Arial" charset="0"/>
              </a:rPr>
              <a:t>Stored in Docker Hub or on Local registry</a:t>
            </a:r>
          </a:p>
        </p:txBody>
      </p:sp>
      <p:sp>
        <p:nvSpPr>
          <p:cNvPr id="7" name="Rectangle: Rounded Corners 6">
            <a:extLst>
              <a:ext uri="{FF2B5EF4-FFF2-40B4-BE49-F238E27FC236}">
                <a16:creationId xmlns:a16="http://schemas.microsoft.com/office/drawing/2014/main" id="{EEC7E4D7-4F56-467D-A827-1230CE41A13F}"/>
              </a:ext>
            </a:extLst>
          </p:cNvPr>
          <p:cNvSpPr/>
          <p:nvPr/>
        </p:nvSpPr>
        <p:spPr bwMode="auto">
          <a:xfrm>
            <a:off x="6342185" y="4133558"/>
            <a:ext cx="5434818" cy="1828801"/>
          </a:xfrm>
          <a:prstGeom prst="roundRect">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a:ln>
                  <a:noFill/>
                </a:ln>
                <a:solidFill>
                  <a:schemeClr val="tx1"/>
                </a:solidFill>
                <a:effectLst/>
                <a:latin typeface="Arial" charset="0"/>
              </a:rPr>
              <a:t>Isolated application platform.</a:t>
            </a:r>
          </a:p>
          <a:p>
            <a:pPr marR="0" algn="l" defTabSz="914400" rtl="0" eaLnBrk="1" fontAlgn="base" latinLnBrk="0" hangingPunct="1">
              <a:lnSpc>
                <a:spcPct val="100000"/>
              </a:lnSpc>
              <a:spcBef>
                <a:spcPct val="0"/>
              </a:spcBef>
              <a:spcAft>
                <a:spcPct val="0"/>
              </a:spcAft>
              <a:buClrTx/>
              <a:buSzTx/>
              <a:tabLst/>
            </a:pPr>
            <a:endParaRPr kumimoji="0" lang="en-US" b="0" i="0" u="none" strike="noStrike" cap="none" normalizeH="0" baseline="0" dirty="0">
              <a:ln>
                <a:noFill/>
              </a:ln>
              <a:solidFill>
                <a:schemeClr val="tx1"/>
              </a:solidFill>
              <a:effectLst/>
              <a:latin typeface="Arial"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dirty="0">
                <a:latin typeface="Arial" charset="0"/>
              </a:rPr>
              <a:t>Contains everything needed to run application</a:t>
            </a:r>
          </a:p>
          <a:p>
            <a:pPr marR="0" algn="l" defTabSz="914400" rtl="0" eaLnBrk="1" fontAlgn="base" latinLnBrk="0" hangingPunct="1">
              <a:lnSpc>
                <a:spcPct val="100000"/>
              </a:lnSpc>
              <a:spcBef>
                <a:spcPct val="0"/>
              </a:spcBef>
              <a:spcAft>
                <a:spcPct val="0"/>
              </a:spcAft>
              <a:buClrTx/>
              <a:buSzTx/>
              <a:tabLst/>
            </a:pPr>
            <a:endParaRPr lang="en-US" dirty="0">
              <a:latin typeface="Arial" charset="0"/>
            </a:endParaRPr>
          </a:p>
          <a:p>
            <a:pPr marL="285750" marR="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a:ln>
                  <a:noFill/>
                </a:ln>
                <a:solidFill>
                  <a:schemeClr val="tx1"/>
                </a:solidFill>
                <a:effectLst/>
                <a:latin typeface="Arial" charset="0"/>
              </a:rPr>
              <a:t>Built from one or more images</a:t>
            </a:r>
          </a:p>
        </p:txBody>
      </p:sp>
    </p:spTree>
    <p:extLst>
      <p:ext uri="{BB962C8B-B14F-4D97-AF65-F5344CB8AC3E}">
        <p14:creationId xmlns:p14="http://schemas.microsoft.com/office/powerpoint/2010/main" val="3673381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E90EF5-1315-41D5-9A0E-157D1451C421}"/>
              </a:ext>
            </a:extLst>
          </p:cNvPr>
          <p:cNvPicPr>
            <a:picLocks noChangeAspect="1"/>
          </p:cNvPicPr>
          <p:nvPr/>
        </p:nvPicPr>
        <p:blipFill>
          <a:blip r:embed="rId2"/>
          <a:stretch>
            <a:fillRect/>
          </a:stretch>
        </p:blipFill>
        <p:spPr>
          <a:xfrm>
            <a:off x="1303267" y="3262933"/>
            <a:ext cx="2566367" cy="2011431"/>
          </a:xfrm>
          <a:prstGeom prst="rect">
            <a:avLst/>
          </a:prstGeom>
        </p:spPr>
      </p:pic>
      <p:sp>
        <p:nvSpPr>
          <p:cNvPr id="3" name="TextBox 2">
            <a:extLst>
              <a:ext uri="{FF2B5EF4-FFF2-40B4-BE49-F238E27FC236}">
                <a16:creationId xmlns:a16="http://schemas.microsoft.com/office/drawing/2014/main" id="{1D2791EC-35BB-4F58-A1BE-DE1A033C1371}"/>
              </a:ext>
            </a:extLst>
          </p:cNvPr>
          <p:cNvSpPr txBox="1"/>
          <p:nvPr/>
        </p:nvSpPr>
        <p:spPr>
          <a:xfrm>
            <a:off x="4691270" y="3392557"/>
            <a:ext cx="5645426" cy="1754326"/>
          </a:xfrm>
          <a:prstGeom prst="rect">
            <a:avLst/>
          </a:prstGeom>
          <a:noFill/>
        </p:spPr>
        <p:txBody>
          <a:bodyPr wrap="square" rtlCol="0">
            <a:spAutoFit/>
          </a:bodyPr>
          <a:lstStyle/>
          <a:p>
            <a:r>
              <a:rPr lang="en-IN" b="1" dirty="0"/>
              <a:t>Why use Docker Registry?</a:t>
            </a:r>
          </a:p>
          <a:p>
            <a:endParaRPr lang="en-IN" dirty="0"/>
          </a:p>
          <a:p>
            <a:pPr marL="285750" indent="-285750">
              <a:buFont typeface="Arial" panose="020B0604020202020204" pitchFamily="34" charset="0"/>
              <a:buChar char="•"/>
            </a:pPr>
            <a:r>
              <a:rPr lang="en-IN" dirty="0"/>
              <a:t>  Control where your images are being stored</a:t>
            </a:r>
          </a:p>
          <a:p>
            <a:endParaRPr lang="en-IN" dirty="0"/>
          </a:p>
          <a:p>
            <a:pPr marL="285750" indent="-285750">
              <a:buFont typeface="Arial" panose="020B0604020202020204" pitchFamily="34" charset="0"/>
              <a:buChar char="•"/>
            </a:pPr>
            <a:r>
              <a:rPr lang="en-IN" dirty="0"/>
              <a:t>Integrate image storage with in-house development workflow</a:t>
            </a:r>
          </a:p>
        </p:txBody>
      </p:sp>
      <p:sp>
        <p:nvSpPr>
          <p:cNvPr id="4" name="TextBox 3">
            <a:extLst>
              <a:ext uri="{FF2B5EF4-FFF2-40B4-BE49-F238E27FC236}">
                <a16:creationId xmlns:a16="http://schemas.microsoft.com/office/drawing/2014/main" id="{C97BEA39-CFC4-4617-BC06-B5D4D73A7DE7}"/>
              </a:ext>
            </a:extLst>
          </p:cNvPr>
          <p:cNvSpPr txBox="1"/>
          <p:nvPr/>
        </p:nvSpPr>
        <p:spPr>
          <a:xfrm>
            <a:off x="967409" y="1378226"/>
            <a:ext cx="8825948" cy="1477328"/>
          </a:xfrm>
          <a:prstGeom prst="rect">
            <a:avLst/>
          </a:prstGeom>
          <a:noFill/>
        </p:spPr>
        <p:txBody>
          <a:bodyPr wrap="square" rtlCol="0">
            <a:spAutoFit/>
          </a:bodyPr>
          <a:lstStyle/>
          <a:p>
            <a:pPr marL="285750" indent="-285750">
              <a:buFont typeface="Arial" panose="020B0604020202020204" pitchFamily="34" charset="0"/>
              <a:buChar char="•"/>
            </a:pPr>
            <a:r>
              <a:rPr lang="en-IN" dirty="0"/>
              <a:t>Docker Registry is a storage component for Docker Images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can store the images in Public or Private Repositories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err="1"/>
              <a:t>DockerHub</a:t>
            </a:r>
            <a:r>
              <a:rPr lang="en-IN" dirty="0"/>
              <a:t> is docker’s very own cloud repository</a:t>
            </a:r>
          </a:p>
        </p:txBody>
      </p:sp>
      <p:sp>
        <p:nvSpPr>
          <p:cNvPr id="5" name="Title 1">
            <a:extLst>
              <a:ext uri="{FF2B5EF4-FFF2-40B4-BE49-F238E27FC236}">
                <a16:creationId xmlns:a16="http://schemas.microsoft.com/office/drawing/2014/main" id="{DD45C8C6-83DC-46CF-B570-5677BF347EE4}"/>
              </a:ext>
            </a:extLst>
          </p:cNvPr>
          <p:cNvSpPr txBox="1">
            <a:spLocks/>
          </p:cNvSpPr>
          <p:nvPr/>
        </p:nvSpPr>
        <p:spPr bwMode="auto">
          <a:xfrm>
            <a:off x="240748" y="124429"/>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Docker Registry</a:t>
            </a:r>
          </a:p>
        </p:txBody>
      </p:sp>
    </p:spTree>
    <p:extLst>
      <p:ext uri="{BB962C8B-B14F-4D97-AF65-F5344CB8AC3E}">
        <p14:creationId xmlns:p14="http://schemas.microsoft.com/office/powerpoint/2010/main" val="81088371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2C9AF4D-3A8A-410A-B196-A75C82114A11}"/>
              </a:ext>
            </a:extLst>
          </p:cNvPr>
          <p:cNvSpPr txBox="1">
            <a:spLocks/>
          </p:cNvSpPr>
          <p:nvPr/>
        </p:nvSpPr>
        <p:spPr bwMode="auto">
          <a:xfrm>
            <a:off x="240748" y="111177"/>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solidFill>
                  <a:srgbClr val="003399"/>
                </a:solidFill>
                <a:latin typeface="+mn-lt"/>
              </a:rPr>
              <a:t>Docker Commands</a:t>
            </a:r>
          </a:p>
        </p:txBody>
      </p:sp>
      <p:sp>
        <p:nvSpPr>
          <p:cNvPr id="4" name="TextBox 3">
            <a:extLst>
              <a:ext uri="{FF2B5EF4-FFF2-40B4-BE49-F238E27FC236}">
                <a16:creationId xmlns:a16="http://schemas.microsoft.com/office/drawing/2014/main" id="{5433ECE2-D37A-4B44-A9A5-CD8A6EE66087}"/>
              </a:ext>
            </a:extLst>
          </p:cNvPr>
          <p:cNvSpPr txBox="1"/>
          <p:nvPr/>
        </p:nvSpPr>
        <p:spPr>
          <a:xfrm>
            <a:off x="409311" y="1397675"/>
            <a:ext cx="829887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 To pull a Docker Image from the Docker registry, use the command:</a:t>
            </a:r>
          </a:p>
          <a:p>
            <a:r>
              <a:rPr lang="en-US" dirty="0"/>
              <a:t>       </a:t>
            </a:r>
          </a:p>
          <a:p>
            <a:r>
              <a:rPr lang="en-US" dirty="0"/>
              <a:t>          </a:t>
            </a:r>
            <a:r>
              <a:rPr lang="en-US" b="1" dirty="0"/>
              <a:t>$ docker pull &lt;</a:t>
            </a:r>
            <a:r>
              <a:rPr lang="en-US" b="1" dirty="0" err="1"/>
              <a:t>image_name:tag</a:t>
            </a:r>
            <a:r>
              <a:rPr lang="en-US" b="1" dirty="0"/>
              <a:t>&gt;</a:t>
            </a:r>
          </a:p>
          <a:p>
            <a:endParaRPr lang="en-US" dirty="0"/>
          </a:p>
          <a:p>
            <a:pPr marL="285750" indent="-285750">
              <a:buFont typeface="Arial" panose="020B0604020202020204" pitchFamily="34" charset="0"/>
              <a:buChar char="•"/>
            </a:pPr>
            <a:r>
              <a:rPr lang="en-US" dirty="0"/>
              <a:t> To run the image, use the command:</a:t>
            </a:r>
          </a:p>
          <a:p>
            <a:r>
              <a:rPr lang="en-US" dirty="0"/>
              <a:t>           </a:t>
            </a:r>
          </a:p>
          <a:p>
            <a:r>
              <a:rPr lang="en-US" dirty="0"/>
              <a:t>           </a:t>
            </a:r>
            <a:r>
              <a:rPr lang="en-US" b="1" dirty="0"/>
              <a:t>$ docker run &lt;</a:t>
            </a:r>
            <a:r>
              <a:rPr lang="en-US" b="1" dirty="0" err="1"/>
              <a:t>image_name:tag</a:t>
            </a:r>
            <a:r>
              <a:rPr lang="en-US" b="1" dirty="0"/>
              <a:t>&gt; or docker run &lt;</a:t>
            </a:r>
            <a:r>
              <a:rPr lang="en-US" b="1" dirty="0" err="1"/>
              <a:t>image_id</a:t>
            </a:r>
            <a:r>
              <a:rPr lang="en-US" b="1" dirty="0"/>
              <a:t>&gt;</a:t>
            </a:r>
          </a:p>
          <a:p>
            <a:endParaRPr lang="en-US" dirty="0"/>
          </a:p>
          <a:p>
            <a:pPr marL="285750" indent="-285750">
              <a:buFont typeface="Arial" panose="020B0604020202020204" pitchFamily="34" charset="0"/>
              <a:buChar char="•"/>
            </a:pPr>
            <a:r>
              <a:rPr lang="en-US" dirty="0"/>
              <a:t> To list down all the images in the local registry, use the command:</a:t>
            </a:r>
          </a:p>
          <a:p>
            <a:r>
              <a:rPr lang="en-US" dirty="0"/>
              <a:t>            </a:t>
            </a:r>
          </a:p>
          <a:p>
            <a:r>
              <a:rPr lang="en-US" dirty="0"/>
              <a:t>           </a:t>
            </a:r>
            <a:r>
              <a:rPr lang="en-US" b="1" dirty="0"/>
              <a:t>$ docker images</a:t>
            </a:r>
          </a:p>
          <a:p>
            <a:endParaRPr lang="en-US" b="1" dirty="0"/>
          </a:p>
          <a:p>
            <a:pPr marL="285750" indent="-285750">
              <a:buFont typeface="Arial" panose="020B0604020202020204" pitchFamily="34" charset="0"/>
              <a:buChar char="•"/>
            </a:pPr>
            <a:r>
              <a:rPr lang="en-US" dirty="0"/>
              <a:t>To login to docker hub , use the command:</a:t>
            </a:r>
          </a:p>
          <a:p>
            <a:endParaRPr lang="en-US" b="1" dirty="0"/>
          </a:p>
          <a:p>
            <a:r>
              <a:rPr lang="en-US" b="1" dirty="0"/>
              <a:t>           $ docker login –u username –p password</a:t>
            </a:r>
          </a:p>
        </p:txBody>
      </p:sp>
    </p:spTree>
    <p:extLst>
      <p:ext uri="{BB962C8B-B14F-4D97-AF65-F5344CB8AC3E}">
        <p14:creationId xmlns:p14="http://schemas.microsoft.com/office/powerpoint/2010/main" val="343072619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4C14BE-014B-472F-98A6-558E3C3F5244}"/>
              </a:ext>
            </a:extLst>
          </p:cNvPr>
          <p:cNvSpPr txBox="1">
            <a:spLocks/>
          </p:cNvSpPr>
          <p:nvPr/>
        </p:nvSpPr>
        <p:spPr bwMode="auto">
          <a:xfrm>
            <a:off x="240748" y="124429"/>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solidFill>
                  <a:srgbClr val="003399"/>
                </a:solidFill>
                <a:latin typeface="+mn-lt"/>
              </a:rPr>
              <a:t>Containers – Start &amp; Stop</a:t>
            </a:r>
          </a:p>
        </p:txBody>
      </p:sp>
      <p:sp>
        <p:nvSpPr>
          <p:cNvPr id="4" name="TextBox 3">
            <a:extLst>
              <a:ext uri="{FF2B5EF4-FFF2-40B4-BE49-F238E27FC236}">
                <a16:creationId xmlns:a16="http://schemas.microsoft.com/office/drawing/2014/main" id="{4B9D9617-1AE2-4117-8F68-794298959BBE}"/>
              </a:ext>
            </a:extLst>
          </p:cNvPr>
          <p:cNvSpPr txBox="1"/>
          <p:nvPr/>
        </p:nvSpPr>
        <p:spPr>
          <a:xfrm>
            <a:off x="443345" y="1163782"/>
            <a:ext cx="1174865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Containers can be started or stopped by running simple docker commands from terminal</a:t>
            </a:r>
          </a:p>
          <a:p>
            <a:endParaRPr lang="en-US" dirty="0"/>
          </a:p>
          <a:p>
            <a:pPr marL="285750" indent="-285750">
              <a:buFont typeface="Arial" panose="020B0604020202020204" pitchFamily="34" charset="0"/>
              <a:buChar char="•"/>
            </a:pPr>
            <a:r>
              <a:rPr lang="en-US" dirty="0"/>
              <a:t>We just need to specify container id or container name as parameter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To list down all the running and stopped containers , use:</a:t>
            </a:r>
          </a:p>
          <a:p>
            <a:endParaRPr lang="en-US" dirty="0"/>
          </a:p>
          <a:p>
            <a:r>
              <a:rPr lang="en-US" dirty="0"/>
              <a:t>          </a:t>
            </a:r>
            <a:r>
              <a:rPr lang="en-US" b="1" dirty="0"/>
              <a:t>$ docker </a:t>
            </a:r>
            <a:r>
              <a:rPr lang="en-US" b="1" dirty="0" err="1"/>
              <a:t>ps</a:t>
            </a:r>
            <a:r>
              <a:rPr lang="en-US" b="1" dirty="0"/>
              <a:t> –a</a:t>
            </a:r>
          </a:p>
          <a:p>
            <a:endParaRPr lang="en-US" b="1" dirty="0"/>
          </a:p>
          <a:p>
            <a:pPr marL="285750" indent="-285750">
              <a:buFont typeface="Arial" panose="020B0604020202020204" pitchFamily="34" charset="0"/>
              <a:buChar char="•"/>
            </a:pPr>
            <a:r>
              <a:rPr lang="en-US" dirty="0"/>
              <a:t>   To start a container, use the command:</a:t>
            </a:r>
          </a:p>
          <a:p>
            <a:endParaRPr lang="en-US" dirty="0"/>
          </a:p>
          <a:p>
            <a:r>
              <a:rPr lang="en-US" dirty="0"/>
              <a:t>          </a:t>
            </a:r>
            <a:r>
              <a:rPr lang="en-US" b="1" dirty="0"/>
              <a:t>$ docker start &lt;</a:t>
            </a:r>
            <a:r>
              <a:rPr lang="en-US" b="1" dirty="0" err="1"/>
              <a:t>container_name</a:t>
            </a:r>
            <a:r>
              <a:rPr lang="en-US" b="1" dirty="0"/>
              <a:t>&gt;</a:t>
            </a:r>
          </a:p>
          <a:p>
            <a:endParaRPr lang="en-US" b="1" dirty="0"/>
          </a:p>
          <a:p>
            <a:pPr marL="285750" indent="-285750">
              <a:buFont typeface="Arial" panose="020B0604020202020204" pitchFamily="34" charset="0"/>
              <a:buChar char="•"/>
            </a:pPr>
            <a:r>
              <a:rPr lang="en-US" b="1" dirty="0"/>
              <a:t>    </a:t>
            </a:r>
            <a:r>
              <a:rPr lang="en-US" dirty="0"/>
              <a:t>To stop a container, use the command:</a:t>
            </a:r>
          </a:p>
          <a:p>
            <a:endParaRPr lang="en-US" dirty="0"/>
          </a:p>
          <a:p>
            <a:r>
              <a:rPr lang="en-US" b="1" dirty="0"/>
              <a:t>          $ docker stop &lt;</a:t>
            </a:r>
            <a:r>
              <a:rPr lang="en-US" b="1" dirty="0" err="1"/>
              <a:t>container_name</a:t>
            </a:r>
            <a:r>
              <a:rPr lang="en-US" b="1" dirty="0"/>
              <a:t>&gt;</a:t>
            </a:r>
          </a:p>
        </p:txBody>
      </p:sp>
    </p:spTree>
    <p:extLst>
      <p:ext uri="{BB962C8B-B14F-4D97-AF65-F5344CB8AC3E}">
        <p14:creationId xmlns:p14="http://schemas.microsoft.com/office/powerpoint/2010/main" val="115682842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F3E4B-352D-4065-A65F-105C3AD8BDBA}"/>
              </a:ext>
            </a:extLst>
          </p:cNvPr>
          <p:cNvSpPr txBox="1">
            <a:spLocks/>
          </p:cNvSpPr>
          <p:nvPr/>
        </p:nvSpPr>
        <p:spPr bwMode="auto">
          <a:xfrm>
            <a:off x="240748" y="124429"/>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solidFill>
                  <a:srgbClr val="003399"/>
                </a:solidFill>
                <a:latin typeface="+mn-lt"/>
              </a:rPr>
              <a:t>Deleting  Containers / Images</a:t>
            </a:r>
          </a:p>
        </p:txBody>
      </p:sp>
      <p:sp>
        <p:nvSpPr>
          <p:cNvPr id="5" name="TextBox 4">
            <a:extLst>
              <a:ext uri="{FF2B5EF4-FFF2-40B4-BE49-F238E27FC236}">
                <a16:creationId xmlns:a16="http://schemas.microsoft.com/office/drawing/2014/main" id="{000AC529-4F55-4F2B-83AA-2D7E6C1EA940}"/>
              </a:ext>
            </a:extLst>
          </p:cNvPr>
          <p:cNvSpPr txBox="1"/>
          <p:nvPr/>
        </p:nvSpPr>
        <p:spPr>
          <a:xfrm>
            <a:off x="709612" y="1272209"/>
            <a:ext cx="8167136" cy="2585323"/>
          </a:xfrm>
          <a:prstGeom prst="rect">
            <a:avLst/>
          </a:prstGeom>
          <a:noFill/>
        </p:spPr>
        <p:txBody>
          <a:bodyPr wrap="square" rtlCol="0">
            <a:spAutoFit/>
          </a:bodyPr>
          <a:lstStyle/>
          <a:p>
            <a:r>
              <a:rPr lang="en-US" dirty="0"/>
              <a:t>To delete the container, use below command after stopping the container</a:t>
            </a:r>
          </a:p>
          <a:p>
            <a:endParaRPr lang="en-US" dirty="0"/>
          </a:p>
          <a:p>
            <a:r>
              <a:rPr lang="en-US" dirty="0"/>
              <a:t>  </a:t>
            </a:r>
            <a:r>
              <a:rPr lang="en-US" b="1" dirty="0"/>
              <a:t>$ docker rm &lt;Container name&gt;</a:t>
            </a:r>
          </a:p>
          <a:p>
            <a:endParaRPr lang="en-US" b="1" dirty="0"/>
          </a:p>
          <a:p>
            <a:endParaRPr lang="en-US" b="1" dirty="0"/>
          </a:p>
          <a:p>
            <a:r>
              <a:rPr lang="en-US" dirty="0"/>
              <a:t>To delete an image , use:</a:t>
            </a:r>
          </a:p>
          <a:p>
            <a:endParaRPr lang="en-US" b="1" dirty="0"/>
          </a:p>
          <a:p>
            <a:r>
              <a:rPr lang="en-US" b="1" dirty="0"/>
              <a:t> $ docker </a:t>
            </a:r>
            <a:r>
              <a:rPr lang="en-US" b="1" dirty="0" err="1"/>
              <a:t>rmi</a:t>
            </a:r>
            <a:r>
              <a:rPr lang="en-US" b="1" dirty="0"/>
              <a:t> &lt;image id&gt;</a:t>
            </a:r>
          </a:p>
          <a:p>
            <a:r>
              <a:rPr lang="en-US" b="1" dirty="0"/>
              <a:t> $ docker </a:t>
            </a:r>
            <a:r>
              <a:rPr lang="en-US" b="1" dirty="0" err="1"/>
              <a:t>rmi</a:t>
            </a:r>
            <a:r>
              <a:rPr lang="en-US" b="1" dirty="0"/>
              <a:t> &lt;</a:t>
            </a:r>
            <a:r>
              <a:rPr lang="en-US" b="1" dirty="0" err="1"/>
              <a:t>repo:tag</a:t>
            </a:r>
            <a:r>
              <a:rPr lang="en-US" b="1" dirty="0"/>
              <a:t>&gt;</a:t>
            </a:r>
          </a:p>
        </p:txBody>
      </p:sp>
    </p:spTree>
    <p:extLst>
      <p:ext uri="{BB962C8B-B14F-4D97-AF65-F5344CB8AC3E}">
        <p14:creationId xmlns:p14="http://schemas.microsoft.com/office/powerpoint/2010/main" val="421572776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7E22DE-8B25-42FF-94D9-A6516F25750F}"/>
              </a:ext>
            </a:extLst>
          </p:cNvPr>
          <p:cNvSpPr txBox="1">
            <a:spLocks/>
          </p:cNvSpPr>
          <p:nvPr/>
        </p:nvSpPr>
        <p:spPr bwMode="auto">
          <a:xfrm>
            <a:off x="240748" y="111177"/>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solidFill>
                  <a:srgbClr val="003399"/>
                </a:solidFill>
                <a:latin typeface="+mn-lt"/>
              </a:rPr>
              <a:t>Docker Terminology</a:t>
            </a:r>
          </a:p>
        </p:txBody>
      </p:sp>
      <p:sp>
        <p:nvSpPr>
          <p:cNvPr id="6" name="Rectangle 5">
            <a:extLst>
              <a:ext uri="{FF2B5EF4-FFF2-40B4-BE49-F238E27FC236}">
                <a16:creationId xmlns:a16="http://schemas.microsoft.com/office/drawing/2014/main" id="{0915A53A-FC75-4C79-9A6E-322259221D0D}"/>
              </a:ext>
            </a:extLst>
          </p:cNvPr>
          <p:cNvSpPr/>
          <p:nvPr/>
        </p:nvSpPr>
        <p:spPr bwMode="auto">
          <a:xfrm>
            <a:off x="569843" y="1470991"/>
            <a:ext cx="2133597" cy="437322"/>
          </a:xfrm>
          <a:prstGeom prst="rect">
            <a:avLst/>
          </a:prstGeom>
          <a:solidFill>
            <a:srgbClr val="0066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1" i="0" u="none" strike="noStrike" normalizeH="0" baseline="0" dirty="0">
                <a:ln w="12700">
                  <a:solidFill>
                    <a:schemeClr val="accent5"/>
                  </a:solidFill>
                  <a:prstDash val="solid"/>
                </a:ln>
                <a:pattFill prst="ltDnDiag">
                  <a:fgClr>
                    <a:schemeClr val="accent5">
                      <a:lumMod val="60000"/>
                      <a:lumOff val="40000"/>
                    </a:schemeClr>
                  </a:fgClr>
                  <a:bgClr>
                    <a:schemeClr val="bg1"/>
                  </a:bgClr>
                </a:pattFill>
                <a:latin typeface="Arial" charset="0"/>
              </a:rPr>
              <a:t>Docker Daemon</a:t>
            </a:r>
          </a:p>
        </p:txBody>
      </p:sp>
      <p:sp>
        <p:nvSpPr>
          <p:cNvPr id="8" name="Rectangle 7">
            <a:extLst>
              <a:ext uri="{FF2B5EF4-FFF2-40B4-BE49-F238E27FC236}">
                <a16:creationId xmlns:a16="http://schemas.microsoft.com/office/drawing/2014/main" id="{5D1EF2FC-EDCE-4FA6-8A4C-2139852E622F}"/>
              </a:ext>
            </a:extLst>
          </p:cNvPr>
          <p:cNvSpPr/>
          <p:nvPr/>
        </p:nvSpPr>
        <p:spPr bwMode="auto">
          <a:xfrm>
            <a:off x="569839" y="2391102"/>
            <a:ext cx="2133601" cy="437322"/>
          </a:xfrm>
          <a:prstGeom prst="rect">
            <a:avLst/>
          </a:prstGeom>
          <a:solidFill>
            <a:srgbClr val="0066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1" i="0" u="none" strike="noStrike" normalizeH="0" baseline="0" dirty="0">
                <a:ln w="12700">
                  <a:solidFill>
                    <a:schemeClr val="accent5"/>
                  </a:solidFill>
                  <a:prstDash val="solid"/>
                </a:ln>
                <a:pattFill prst="ltDnDiag">
                  <a:fgClr>
                    <a:schemeClr val="accent5">
                      <a:lumMod val="60000"/>
                      <a:lumOff val="40000"/>
                    </a:schemeClr>
                  </a:fgClr>
                  <a:bgClr>
                    <a:schemeClr val="bg1"/>
                  </a:bgClr>
                </a:pattFill>
                <a:latin typeface="Arial" charset="0"/>
              </a:rPr>
              <a:t>Docker Client</a:t>
            </a:r>
          </a:p>
        </p:txBody>
      </p:sp>
      <p:sp>
        <p:nvSpPr>
          <p:cNvPr id="9" name="Rectangle 8">
            <a:extLst>
              <a:ext uri="{FF2B5EF4-FFF2-40B4-BE49-F238E27FC236}">
                <a16:creationId xmlns:a16="http://schemas.microsoft.com/office/drawing/2014/main" id="{F29315D4-3242-42D5-A9B5-AC4986CCFF76}"/>
              </a:ext>
            </a:extLst>
          </p:cNvPr>
          <p:cNvSpPr/>
          <p:nvPr/>
        </p:nvSpPr>
        <p:spPr bwMode="auto">
          <a:xfrm>
            <a:off x="569840" y="3326297"/>
            <a:ext cx="2133603" cy="437322"/>
          </a:xfrm>
          <a:prstGeom prst="rect">
            <a:avLst/>
          </a:prstGeom>
          <a:solidFill>
            <a:srgbClr val="0066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1" i="0" u="none" strike="noStrike" normalizeH="0" baseline="0" dirty="0">
                <a:ln w="12700">
                  <a:solidFill>
                    <a:schemeClr val="accent5"/>
                  </a:solidFill>
                  <a:prstDash val="solid"/>
                </a:ln>
                <a:pattFill prst="ltDnDiag">
                  <a:fgClr>
                    <a:schemeClr val="accent5">
                      <a:lumMod val="60000"/>
                      <a:lumOff val="40000"/>
                    </a:schemeClr>
                  </a:fgClr>
                  <a:bgClr>
                    <a:schemeClr val="bg1"/>
                  </a:bgClr>
                </a:pattFill>
                <a:latin typeface="Arial" charset="0"/>
              </a:rPr>
              <a:t>Docker Images</a:t>
            </a:r>
          </a:p>
        </p:txBody>
      </p:sp>
      <p:sp>
        <p:nvSpPr>
          <p:cNvPr id="10" name="Rectangle 9">
            <a:extLst>
              <a:ext uri="{FF2B5EF4-FFF2-40B4-BE49-F238E27FC236}">
                <a16:creationId xmlns:a16="http://schemas.microsoft.com/office/drawing/2014/main" id="{33369E43-3336-4ABA-90D5-2F6386F88BC2}"/>
              </a:ext>
            </a:extLst>
          </p:cNvPr>
          <p:cNvSpPr/>
          <p:nvPr/>
        </p:nvSpPr>
        <p:spPr bwMode="auto">
          <a:xfrm>
            <a:off x="569841" y="4426227"/>
            <a:ext cx="2133602" cy="437322"/>
          </a:xfrm>
          <a:prstGeom prst="rect">
            <a:avLst/>
          </a:prstGeom>
          <a:solidFill>
            <a:srgbClr val="0066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1" i="0" u="none" strike="noStrike" normalizeH="0" baseline="0" dirty="0">
                <a:ln w="12700">
                  <a:solidFill>
                    <a:schemeClr val="accent5"/>
                  </a:solidFill>
                  <a:prstDash val="solid"/>
                </a:ln>
                <a:pattFill prst="ltDnDiag">
                  <a:fgClr>
                    <a:schemeClr val="accent5">
                      <a:lumMod val="60000"/>
                      <a:lumOff val="40000"/>
                    </a:schemeClr>
                  </a:fgClr>
                  <a:bgClr>
                    <a:schemeClr val="bg1"/>
                  </a:bgClr>
                </a:pattFill>
                <a:latin typeface="Arial" charset="0"/>
              </a:rPr>
              <a:t>Docker Containers</a:t>
            </a:r>
          </a:p>
        </p:txBody>
      </p:sp>
      <p:sp>
        <p:nvSpPr>
          <p:cNvPr id="11" name="Rectangle 10">
            <a:extLst>
              <a:ext uri="{FF2B5EF4-FFF2-40B4-BE49-F238E27FC236}">
                <a16:creationId xmlns:a16="http://schemas.microsoft.com/office/drawing/2014/main" id="{B163606D-9149-41C6-A892-9F15818C07CA}"/>
              </a:ext>
            </a:extLst>
          </p:cNvPr>
          <p:cNvSpPr/>
          <p:nvPr/>
        </p:nvSpPr>
        <p:spPr bwMode="auto">
          <a:xfrm>
            <a:off x="569842" y="5512905"/>
            <a:ext cx="2133601" cy="437322"/>
          </a:xfrm>
          <a:prstGeom prst="rect">
            <a:avLst/>
          </a:prstGeom>
          <a:solidFill>
            <a:srgbClr val="0066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1" i="0" u="none" strike="noStrike" normalizeH="0" baseline="0" dirty="0">
                <a:ln w="12700">
                  <a:solidFill>
                    <a:schemeClr val="accent5"/>
                  </a:solidFill>
                  <a:prstDash val="solid"/>
                </a:ln>
                <a:pattFill prst="ltDnDiag">
                  <a:fgClr>
                    <a:schemeClr val="accent5">
                      <a:lumMod val="60000"/>
                      <a:lumOff val="40000"/>
                    </a:schemeClr>
                  </a:fgClr>
                  <a:bgClr>
                    <a:schemeClr val="bg1"/>
                  </a:bgClr>
                </a:pattFill>
                <a:latin typeface="Arial" charset="0"/>
              </a:rPr>
              <a:t>Docker Registries</a:t>
            </a:r>
          </a:p>
        </p:txBody>
      </p:sp>
      <p:sp>
        <p:nvSpPr>
          <p:cNvPr id="12" name="TextBox 11">
            <a:extLst>
              <a:ext uri="{FF2B5EF4-FFF2-40B4-BE49-F238E27FC236}">
                <a16:creationId xmlns:a16="http://schemas.microsoft.com/office/drawing/2014/main" id="{C7C24B6F-6907-491F-B4F7-6DB2401017B4}"/>
              </a:ext>
            </a:extLst>
          </p:cNvPr>
          <p:cNvSpPr txBox="1"/>
          <p:nvPr/>
        </p:nvSpPr>
        <p:spPr>
          <a:xfrm>
            <a:off x="3048000" y="1258357"/>
            <a:ext cx="8786191" cy="923330"/>
          </a:xfrm>
          <a:prstGeom prst="rect">
            <a:avLst/>
          </a:prstGeom>
          <a:noFill/>
        </p:spPr>
        <p:txBody>
          <a:bodyPr wrap="square" rtlCol="0">
            <a:spAutoFit/>
          </a:bodyPr>
          <a:lstStyle/>
          <a:p>
            <a:r>
              <a:rPr lang="en-US" dirty="0"/>
              <a:t>Daemons run on host machine. Creates and manages Docker objects: Images, containers, volumes, networks etc. The user doesn’t directly interact with daemon, instead through the docker client.</a:t>
            </a:r>
          </a:p>
        </p:txBody>
      </p:sp>
      <p:sp>
        <p:nvSpPr>
          <p:cNvPr id="13" name="TextBox 12">
            <a:extLst>
              <a:ext uri="{FF2B5EF4-FFF2-40B4-BE49-F238E27FC236}">
                <a16:creationId xmlns:a16="http://schemas.microsoft.com/office/drawing/2014/main" id="{14B8B8DD-EF87-4541-81F5-AC7F80F6682D}"/>
              </a:ext>
            </a:extLst>
          </p:cNvPr>
          <p:cNvSpPr txBox="1"/>
          <p:nvPr/>
        </p:nvSpPr>
        <p:spPr>
          <a:xfrm>
            <a:off x="3047999" y="2320186"/>
            <a:ext cx="8786191" cy="646331"/>
          </a:xfrm>
          <a:prstGeom prst="rect">
            <a:avLst/>
          </a:prstGeom>
          <a:noFill/>
        </p:spPr>
        <p:txBody>
          <a:bodyPr wrap="square" rtlCol="0">
            <a:spAutoFit/>
          </a:bodyPr>
          <a:lstStyle/>
          <a:p>
            <a:r>
              <a:rPr lang="en-US" dirty="0"/>
              <a:t>Primary User Interface to Docker. It accepts commands from user and communicates back and forth with a docker daemon  </a:t>
            </a:r>
          </a:p>
        </p:txBody>
      </p:sp>
      <p:sp>
        <p:nvSpPr>
          <p:cNvPr id="14" name="TextBox 13">
            <a:extLst>
              <a:ext uri="{FF2B5EF4-FFF2-40B4-BE49-F238E27FC236}">
                <a16:creationId xmlns:a16="http://schemas.microsoft.com/office/drawing/2014/main" id="{F3D111BF-DADF-4E7D-B2CA-C42A5DA28556}"/>
              </a:ext>
            </a:extLst>
          </p:cNvPr>
          <p:cNvSpPr txBox="1"/>
          <p:nvPr/>
        </p:nvSpPr>
        <p:spPr>
          <a:xfrm>
            <a:off x="3008243" y="3221792"/>
            <a:ext cx="8786191" cy="646331"/>
          </a:xfrm>
          <a:prstGeom prst="rect">
            <a:avLst/>
          </a:prstGeom>
          <a:noFill/>
        </p:spPr>
        <p:txBody>
          <a:bodyPr wrap="square" rtlCol="0">
            <a:spAutoFit/>
          </a:bodyPr>
          <a:lstStyle/>
          <a:p>
            <a:r>
              <a:rPr lang="en-US" dirty="0"/>
              <a:t>Images are used to create Docker containers. Docker provides a simple way to build new images and update existing images. Docker images are the build component of docker.</a:t>
            </a:r>
          </a:p>
        </p:txBody>
      </p:sp>
      <p:sp>
        <p:nvSpPr>
          <p:cNvPr id="16" name="TextBox 15">
            <a:extLst>
              <a:ext uri="{FF2B5EF4-FFF2-40B4-BE49-F238E27FC236}">
                <a16:creationId xmlns:a16="http://schemas.microsoft.com/office/drawing/2014/main" id="{CCA388A5-0EFB-4036-9EF9-531B85024A84}"/>
              </a:ext>
            </a:extLst>
          </p:cNvPr>
          <p:cNvSpPr txBox="1"/>
          <p:nvPr/>
        </p:nvSpPr>
        <p:spPr>
          <a:xfrm>
            <a:off x="3047998" y="4183223"/>
            <a:ext cx="8786191" cy="923330"/>
          </a:xfrm>
          <a:prstGeom prst="rect">
            <a:avLst/>
          </a:prstGeom>
          <a:noFill/>
        </p:spPr>
        <p:txBody>
          <a:bodyPr wrap="square" rtlCol="0">
            <a:spAutoFit/>
          </a:bodyPr>
          <a:lstStyle/>
          <a:p>
            <a:r>
              <a:rPr lang="en-US" dirty="0"/>
              <a:t>Containers are created from Docker Images. They hold everything that is needed to run an application. Each container is an isolated and secure application platform. Docker containers are run component of Docker.</a:t>
            </a:r>
          </a:p>
        </p:txBody>
      </p:sp>
      <p:sp>
        <p:nvSpPr>
          <p:cNvPr id="17" name="TextBox 16">
            <a:extLst>
              <a:ext uri="{FF2B5EF4-FFF2-40B4-BE49-F238E27FC236}">
                <a16:creationId xmlns:a16="http://schemas.microsoft.com/office/drawing/2014/main" id="{B1034520-368E-49EE-8496-6231B03231D9}"/>
              </a:ext>
            </a:extLst>
          </p:cNvPr>
          <p:cNvSpPr txBox="1"/>
          <p:nvPr/>
        </p:nvSpPr>
        <p:spPr>
          <a:xfrm>
            <a:off x="3047998" y="5373110"/>
            <a:ext cx="8786191" cy="646331"/>
          </a:xfrm>
          <a:prstGeom prst="rect">
            <a:avLst/>
          </a:prstGeom>
          <a:noFill/>
        </p:spPr>
        <p:txBody>
          <a:bodyPr wrap="square" rtlCol="0">
            <a:spAutoFit/>
          </a:bodyPr>
          <a:lstStyle/>
          <a:p>
            <a:r>
              <a:rPr lang="en-US" dirty="0"/>
              <a:t>Registries store images. These are public or private stores from which you upload/download images.  Docker registries are distribution component of Docker </a:t>
            </a:r>
          </a:p>
        </p:txBody>
      </p:sp>
    </p:spTree>
    <p:extLst>
      <p:ext uri="{BB962C8B-B14F-4D97-AF65-F5344CB8AC3E}">
        <p14:creationId xmlns:p14="http://schemas.microsoft.com/office/powerpoint/2010/main" val="35235388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p:bldP spid="13" grpId="0"/>
      <p:bldP spid="14"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8B6B-C7DD-4746-86F0-877B2D67A879}"/>
              </a:ext>
            </a:extLst>
          </p:cNvPr>
          <p:cNvSpPr txBox="1">
            <a:spLocks/>
          </p:cNvSpPr>
          <p:nvPr/>
        </p:nvSpPr>
        <p:spPr bwMode="auto">
          <a:xfrm>
            <a:off x="305900" y="162551"/>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Docker System - Recap</a:t>
            </a:r>
          </a:p>
        </p:txBody>
      </p:sp>
      <p:sp>
        <p:nvSpPr>
          <p:cNvPr id="3" name="Cylinder 2">
            <a:extLst>
              <a:ext uri="{FF2B5EF4-FFF2-40B4-BE49-F238E27FC236}">
                <a16:creationId xmlns:a16="http://schemas.microsoft.com/office/drawing/2014/main" id="{A211B057-8CB6-46C9-98CC-4830247445AD}"/>
              </a:ext>
            </a:extLst>
          </p:cNvPr>
          <p:cNvSpPr/>
          <p:nvPr/>
        </p:nvSpPr>
        <p:spPr bwMode="auto">
          <a:xfrm>
            <a:off x="1469324" y="2943289"/>
            <a:ext cx="1191046" cy="1895061"/>
          </a:xfrm>
          <a:prstGeom prst="can">
            <a:avLst/>
          </a:prstGeom>
          <a:solidFill>
            <a:srgbClr val="00B0F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sz="3600" dirty="0">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    Source </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latin typeface="Arial" charset="0"/>
              </a:rPr>
              <a:t>     </a:t>
            </a:r>
            <a:r>
              <a:rPr kumimoji="0" lang="en-US" sz="1400" b="0" i="0" u="none" strike="noStrike" cap="none" normalizeH="0" baseline="0" dirty="0">
                <a:ln>
                  <a:noFill/>
                </a:ln>
                <a:solidFill>
                  <a:schemeClr val="tx1"/>
                </a:solidFill>
                <a:effectLst/>
                <a:latin typeface="Arial" charset="0"/>
              </a:rPr>
              <a:t>Code</a:t>
            </a:r>
          </a:p>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  Repository</a:t>
            </a:r>
          </a:p>
        </p:txBody>
      </p:sp>
      <p:sp>
        <p:nvSpPr>
          <p:cNvPr id="4" name="Flowchart: Terminator 3">
            <a:extLst>
              <a:ext uri="{FF2B5EF4-FFF2-40B4-BE49-F238E27FC236}">
                <a16:creationId xmlns:a16="http://schemas.microsoft.com/office/drawing/2014/main" id="{23608B0C-DB6D-4620-86F8-4FD02DE7348D}"/>
              </a:ext>
            </a:extLst>
          </p:cNvPr>
          <p:cNvSpPr/>
          <p:nvPr/>
        </p:nvSpPr>
        <p:spPr bwMode="auto">
          <a:xfrm>
            <a:off x="1530623" y="3521488"/>
            <a:ext cx="1033669" cy="371061"/>
          </a:xfrm>
          <a:prstGeom prst="flowChartTerminator">
            <a:avLst/>
          </a:prstGeom>
          <a:solidFill>
            <a:srgbClr val="FFC0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200" dirty="0" err="1">
                <a:latin typeface="Arial" charset="0"/>
              </a:rPr>
              <a:t>Dockerfile</a:t>
            </a:r>
            <a:endParaRPr kumimoji="0" lang="en-US" sz="1200" b="0" i="0" u="none" strike="noStrike" cap="none" normalizeH="0" baseline="0" dirty="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BFF328CB-26D4-4FC6-91D5-A4B7199F3A87}"/>
              </a:ext>
            </a:extLst>
          </p:cNvPr>
          <p:cNvSpPr/>
          <p:nvPr/>
        </p:nvSpPr>
        <p:spPr bwMode="auto">
          <a:xfrm>
            <a:off x="3949149" y="3729935"/>
            <a:ext cx="1683026" cy="325230"/>
          </a:xfrm>
          <a:prstGeom prst="rect">
            <a:avLst/>
          </a:prstGeom>
          <a:solidFill>
            <a:srgbClr val="92D05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a:latin typeface="Arial" charset="0"/>
              </a:rPr>
              <a:t>   </a:t>
            </a:r>
            <a:r>
              <a:rPr kumimoji="0" lang="en-US" sz="1400" b="0" i="0" u="none" strike="noStrike" cap="none" normalizeH="0" baseline="0" dirty="0">
                <a:ln>
                  <a:noFill/>
                </a:ln>
                <a:solidFill>
                  <a:schemeClr val="tx1"/>
                </a:solidFill>
                <a:effectLst/>
                <a:latin typeface="Arial" charset="0"/>
              </a:rPr>
              <a:t>Docker Engine</a:t>
            </a:r>
          </a:p>
        </p:txBody>
      </p:sp>
      <p:sp>
        <p:nvSpPr>
          <p:cNvPr id="7" name="Rectangle 6">
            <a:extLst>
              <a:ext uri="{FF2B5EF4-FFF2-40B4-BE49-F238E27FC236}">
                <a16:creationId xmlns:a16="http://schemas.microsoft.com/office/drawing/2014/main" id="{92E6E90D-A60B-4D81-859C-8C95E01463A7}"/>
              </a:ext>
            </a:extLst>
          </p:cNvPr>
          <p:cNvSpPr/>
          <p:nvPr/>
        </p:nvSpPr>
        <p:spPr bwMode="auto">
          <a:xfrm>
            <a:off x="3949149" y="4055165"/>
            <a:ext cx="1683026" cy="616778"/>
          </a:xfrm>
          <a:prstGeom prst="rect">
            <a:avLst/>
          </a:prstGeom>
          <a:solidFill>
            <a:srgbClr val="00B0F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   Host Machine</a:t>
            </a:r>
          </a:p>
        </p:txBody>
      </p:sp>
      <p:pic>
        <p:nvPicPr>
          <p:cNvPr id="8" name="Picture 7">
            <a:extLst>
              <a:ext uri="{FF2B5EF4-FFF2-40B4-BE49-F238E27FC236}">
                <a16:creationId xmlns:a16="http://schemas.microsoft.com/office/drawing/2014/main" id="{897E1D8A-F860-4B47-BFED-DBB87E442B44}"/>
              </a:ext>
            </a:extLst>
          </p:cNvPr>
          <p:cNvPicPr>
            <a:picLocks noChangeAspect="1"/>
          </p:cNvPicPr>
          <p:nvPr/>
        </p:nvPicPr>
        <p:blipFill>
          <a:blip r:embed="rId2"/>
          <a:stretch>
            <a:fillRect/>
          </a:stretch>
        </p:blipFill>
        <p:spPr>
          <a:xfrm>
            <a:off x="3988283" y="1736209"/>
            <a:ext cx="1551126" cy="1013239"/>
          </a:xfrm>
          <a:prstGeom prst="rect">
            <a:avLst/>
          </a:prstGeom>
        </p:spPr>
      </p:pic>
      <p:cxnSp>
        <p:nvCxnSpPr>
          <p:cNvPr id="10" name="Straight Arrow Connector 9">
            <a:extLst>
              <a:ext uri="{FF2B5EF4-FFF2-40B4-BE49-F238E27FC236}">
                <a16:creationId xmlns:a16="http://schemas.microsoft.com/office/drawing/2014/main" id="{10715D48-7B35-4EF8-80E8-2C549EF0F769}"/>
              </a:ext>
            </a:extLst>
          </p:cNvPr>
          <p:cNvCxnSpPr>
            <a:cxnSpLocks/>
          </p:cNvCxnSpPr>
          <p:nvPr/>
        </p:nvCxnSpPr>
        <p:spPr bwMode="auto">
          <a:xfrm flipH="1" flipV="1">
            <a:off x="4763846" y="2628899"/>
            <a:ext cx="26816" cy="1101035"/>
          </a:xfrm>
          <a:prstGeom prst="straightConnector1">
            <a:avLst/>
          </a:prstGeom>
          <a:ln>
            <a:headEnd type="none" w="sm" len="sm"/>
            <a:tailEnd type="triangle"/>
          </a:ln>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A94DAD30-99E2-47FF-874C-F932D28E85D0}"/>
              </a:ext>
            </a:extLst>
          </p:cNvPr>
          <p:cNvCxnSpPr>
            <a:cxnSpLocks/>
            <a:stCxn id="3" idx="4"/>
            <a:endCxn id="6" idx="1"/>
          </p:cNvCxnSpPr>
          <p:nvPr/>
        </p:nvCxnSpPr>
        <p:spPr bwMode="auto">
          <a:xfrm>
            <a:off x="2660370" y="3890820"/>
            <a:ext cx="1288779" cy="1730"/>
          </a:xfrm>
          <a:prstGeom prst="line">
            <a:avLst/>
          </a:prstGeom>
          <a:ln>
            <a:headEnd type="none" w="sm" len="sm"/>
            <a:tailEnd type="triangle" w="med" len="med"/>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0E297243-A8D6-40DD-B091-9277C99EB074}"/>
              </a:ext>
            </a:extLst>
          </p:cNvPr>
          <p:cNvSpPr txBox="1"/>
          <p:nvPr/>
        </p:nvSpPr>
        <p:spPr>
          <a:xfrm>
            <a:off x="2915478" y="3521488"/>
            <a:ext cx="741813" cy="369332"/>
          </a:xfrm>
          <a:prstGeom prst="rect">
            <a:avLst/>
          </a:prstGeom>
          <a:noFill/>
        </p:spPr>
        <p:txBody>
          <a:bodyPr wrap="square" rtlCol="0">
            <a:spAutoFit/>
          </a:bodyPr>
          <a:lstStyle/>
          <a:p>
            <a:r>
              <a:rPr lang="en-US" dirty="0"/>
              <a:t>build</a:t>
            </a:r>
          </a:p>
        </p:txBody>
      </p:sp>
      <p:sp>
        <p:nvSpPr>
          <p:cNvPr id="21" name="TextBox 20">
            <a:extLst>
              <a:ext uri="{FF2B5EF4-FFF2-40B4-BE49-F238E27FC236}">
                <a16:creationId xmlns:a16="http://schemas.microsoft.com/office/drawing/2014/main" id="{5A2FFDEF-15B2-4802-BF76-D32B348054B6}"/>
              </a:ext>
            </a:extLst>
          </p:cNvPr>
          <p:cNvSpPr txBox="1"/>
          <p:nvPr/>
        </p:nvSpPr>
        <p:spPr>
          <a:xfrm rot="5400000">
            <a:off x="4614674" y="3052368"/>
            <a:ext cx="721308" cy="369332"/>
          </a:xfrm>
          <a:prstGeom prst="rect">
            <a:avLst/>
          </a:prstGeom>
          <a:noFill/>
        </p:spPr>
        <p:txBody>
          <a:bodyPr wrap="square" rtlCol="0">
            <a:spAutoFit/>
          </a:bodyPr>
          <a:lstStyle/>
          <a:p>
            <a:r>
              <a:rPr lang="en-US" dirty="0"/>
              <a:t>Run</a:t>
            </a:r>
          </a:p>
        </p:txBody>
      </p:sp>
      <p:sp>
        <p:nvSpPr>
          <p:cNvPr id="24" name="Cylinder 23">
            <a:extLst>
              <a:ext uri="{FF2B5EF4-FFF2-40B4-BE49-F238E27FC236}">
                <a16:creationId xmlns:a16="http://schemas.microsoft.com/office/drawing/2014/main" id="{4B0D1929-A1D6-4FC1-8836-87EE22C2483C}"/>
              </a:ext>
            </a:extLst>
          </p:cNvPr>
          <p:cNvSpPr/>
          <p:nvPr/>
        </p:nvSpPr>
        <p:spPr bwMode="auto">
          <a:xfrm>
            <a:off x="8279291" y="1351724"/>
            <a:ext cx="1129441" cy="1591565"/>
          </a:xfrm>
          <a:prstGeom prst="can">
            <a:avLst/>
          </a:prstGeom>
          <a:solidFill>
            <a:srgbClr val="00B0F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sz="1400" dirty="0">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sz="1400" dirty="0">
                <a:latin typeface="Arial" charset="0"/>
              </a:rPr>
              <a:t>     Docker</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latin typeface="Arial" charset="0"/>
              </a:rPr>
              <a:t>      Image</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a:latin typeface="Arial" charset="0"/>
              </a:rPr>
              <a:t>     Registry</a:t>
            </a:r>
          </a:p>
          <a:p>
            <a:pPr marL="0" marR="0" indent="0" algn="l" defTabSz="914400" rtl="0" eaLnBrk="1" fontAlgn="base" latinLnBrk="0" hangingPunct="1">
              <a:lnSpc>
                <a:spcPct val="100000"/>
              </a:lnSpc>
              <a:spcBef>
                <a:spcPct val="0"/>
              </a:spcBef>
              <a:spcAft>
                <a:spcPct val="0"/>
              </a:spcAft>
              <a:buClrTx/>
              <a:buSzTx/>
              <a:buFontTx/>
              <a:buNone/>
              <a:tabLst/>
            </a:pPr>
            <a:endParaRPr lang="en-US" sz="3600" dirty="0">
              <a:latin typeface="Arial" charset="0"/>
            </a:endParaRPr>
          </a:p>
        </p:txBody>
      </p:sp>
      <p:cxnSp>
        <p:nvCxnSpPr>
          <p:cNvPr id="26" name="Straight Connector 25">
            <a:extLst>
              <a:ext uri="{FF2B5EF4-FFF2-40B4-BE49-F238E27FC236}">
                <a16:creationId xmlns:a16="http://schemas.microsoft.com/office/drawing/2014/main" id="{8C193C62-6C38-44D8-A348-ED37C8F2AA0B}"/>
              </a:ext>
            </a:extLst>
          </p:cNvPr>
          <p:cNvCxnSpPr>
            <a:cxnSpLocks/>
            <a:stCxn id="8" idx="3"/>
          </p:cNvCxnSpPr>
          <p:nvPr/>
        </p:nvCxnSpPr>
        <p:spPr bwMode="auto">
          <a:xfrm flipV="1">
            <a:off x="5539409" y="2242828"/>
            <a:ext cx="2676939" cy="1"/>
          </a:xfrm>
          <a:prstGeom prst="line">
            <a:avLst/>
          </a:prstGeom>
          <a:ln>
            <a:headEnd type="none" w="sm" len="sm"/>
            <a:tailEnd type="triangle" w="med" len="med"/>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115915AB-80A4-4831-858C-D0E82957C0B4}"/>
              </a:ext>
            </a:extLst>
          </p:cNvPr>
          <p:cNvSpPr txBox="1"/>
          <p:nvPr/>
        </p:nvSpPr>
        <p:spPr>
          <a:xfrm rot="20043072">
            <a:off x="7786537" y="2779361"/>
            <a:ext cx="741813" cy="461665"/>
          </a:xfrm>
          <a:prstGeom prst="rect">
            <a:avLst/>
          </a:prstGeom>
          <a:noFill/>
        </p:spPr>
        <p:txBody>
          <a:bodyPr wrap="square" rtlCol="0">
            <a:spAutoFit/>
          </a:bodyPr>
          <a:lstStyle/>
          <a:p>
            <a:r>
              <a:rPr lang="en-US" sz="1200" dirty="0"/>
              <a:t>Pull &amp; Run</a:t>
            </a:r>
          </a:p>
        </p:txBody>
      </p:sp>
      <p:sp>
        <p:nvSpPr>
          <p:cNvPr id="35" name="Rectangle 34">
            <a:extLst>
              <a:ext uri="{FF2B5EF4-FFF2-40B4-BE49-F238E27FC236}">
                <a16:creationId xmlns:a16="http://schemas.microsoft.com/office/drawing/2014/main" id="{2BDCDA31-7C30-4824-BD1D-B1372A9F7D38}"/>
              </a:ext>
            </a:extLst>
          </p:cNvPr>
          <p:cNvSpPr/>
          <p:nvPr/>
        </p:nvSpPr>
        <p:spPr bwMode="auto">
          <a:xfrm>
            <a:off x="7201954" y="4878933"/>
            <a:ext cx="1041944" cy="369332"/>
          </a:xfrm>
          <a:prstGeom prst="rect">
            <a:avLst/>
          </a:prstGeom>
          <a:solidFill>
            <a:srgbClr val="FF9933"/>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Staging</a:t>
            </a:r>
          </a:p>
        </p:txBody>
      </p:sp>
      <p:sp>
        <p:nvSpPr>
          <p:cNvPr id="36" name="Rectangle 35">
            <a:extLst>
              <a:ext uri="{FF2B5EF4-FFF2-40B4-BE49-F238E27FC236}">
                <a16:creationId xmlns:a16="http://schemas.microsoft.com/office/drawing/2014/main" id="{E5A8F1D6-F418-414D-882D-BF167D0579C3}"/>
              </a:ext>
            </a:extLst>
          </p:cNvPr>
          <p:cNvSpPr/>
          <p:nvPr/>
        </p:nvSpPr>
        <p:spPr bwMode="auto">
          <a:xfrm>
            <a:off x="9449930" y="4875052"/>
            <a:ext cx="1138556" cy="345863"/>
          </a:xfrm>
          <a:prstGeom prst="rect">
            <a:avLst/>
          </a:prstGeom>
          <a:solidFill>
            <a:srgbClr val="FF66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   Prod</a:t>
            </a:r>
          </a:p>
        </p:txBody>
      </p:sp>
      <p:sp>
        <p:nvSpPr>
          <p:cNvPr id="37" name="Rectangle 36">
            <a:extLst>
              <a:ext uri="{FF2B5EF4-FFF2-40B4-BE49-F238E27FC236}">
                <a16:creationId xmlns:a16="http://schemas.microsoft.com/office/drawing/2014/main" id="{60925231-FFA8-4B6E-A23D-9BD59F12DC07}"/>
              </a:ext>
            </a:extLst>
          </p:cNvPr>
          <p:cNvSpPr/>
          <p:nvPr/>
        </p:nvSpPr>
        <p:spPr bwMode="auto">
          <a:xfrm>
            <a:off x="7201954" y="4544173"/>
            <a:ext cx="1041944" cy="350668"/>
          </a:xfrm>
          <a:prstGeom prst="rect">
            <a:avLst/>
          </a:prstGeom>
          <a:solidFill>
            <a:srgbClr val="92D05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Host OS</a:t>
            </a:r>
          </a:p>
        </p:txBody>
      </p:sp>
      <p:sp>
        <p:nvSpPr>
          <p:cNvPr id="38" name="Rectangle 37">
            <a:extLst>
              <a:ext uri="{FF2B5EF4-FFF2-40B4-BE49-F238E27FC236}">
                <a16:creationId xmlns:a16="http://schemas.microsoft.com/office/drawing/2014/main" id="{0FB71F82-5C5E-4790-A128-0591C0CD4389}"/>
              </a:ext>
            </a:extLst>
          </p:cNvPr>
          <p:cNvSpPr/>
          <p:nvPr/>
        </p:nvSpPr>
        <p:spPr bwMode="auto">
          <a:xfrm>
            <a:off x="9449930" y="4505941"/>
            <a:ext cx="1138556" cy="369332"/>
          </a:xfrm>
          <a:prstGeom prst="rect">
            <a:avLst/>
          </a:prstGeom>
          <a:solidFill>
            <a:srgbClr val="92D05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Host OS</a:t>
            </a:r>
          </a:p>
        </p:txBody>
      </p:sp>
      <p:sp>
        <p:nvSpPr>
          <p:cNvPr id="39" name="Cube 38">
            <a:extLst>
              <a:ext uri="{FF2B5EF4-FFF2-40B4-BE49-F238E27FC236}">
                <a16:creationId xmlns:a16="http://schemas.microsoft.com/office/drawing/2014/main" id="{EF37BA2C-D8ED-47C6-A12B-8B8B556AFF20}"/>
              </a:ext>
            </a:extLst>
          </p:cNvPr>
          <p:cNvSpPr/>
          <p:nvPr/>
        </p:nvSpPr>
        <p:spPr bwMode="auto">
          <a:xfrm>
            <a:off x="7190474" y="3574639"/>
            <a:ext cx="268050" cy="984433"/>
          </a:xfrm>
          <a:prstGeom prst="cube">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40" name="Cube 39">
            <a:extLst>
              <a:ext uri="{FF2B5EF4-FFF2-40B4-BE49-F238E27FC236}">
                <a16:creationId xmlns:a16="http://schemas.microsoft.com/office/drawing/2014/main" id="{DFC0B947-F168-4D11-94D2-4C8F68122F90}"/>
              </a:ext>
            </a:extLst>
          </p:cNvPr>
          <p:cNvSpPr/>
          <p:nvPr/>
        </p:nvSpPr>
        <p:spPr bwMode="auto">
          <a:xfrm>
            <a:off x="7526914" y="3551028"/>
            <a:ext cx="268050" cy="984433"/>
          </a:xfrm>
          <a:prstGeom prst="cube">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41" name="Cube 40">
            <a:extLst>
              <a:ext uri="{FF2B5EF4-FFF2-40B4-BE49-F238E27FC236}">
                <a16:creationId xmlns:a16="http://schemas.microsoft.com/office/drawing/2014/main" id="{AB681342-8C3E-42BD-8D65-B9F3CC1AF677}"/>
              </a:ext>
            </a:extLst>
          </p:cNvPr>
          <p:cNvSpPr/>
          <p:nvPr/>
        </p:nvSpPr>
        <p:spPr bwMode="auto">
          <a:xfrm>
            <a:off x="9922876" y="3516372"/>
            <a:ext cx="268278" cy="984433"/>
          </a:xfrm>
          <a:prstGeom prst="cube">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42" name="Cube 41">
            <a:extLst>
              <a:ext uri="{FF2B5EF4-FFF2-40B4-BE49-F238E27FC236}">
                <a16:creationId xmlns:a16="http://schemas.microsoft.com/office/drawing/2014/main" id="{DD7AFDAE-774E-4DC4-B24F-544747891ED4}"/>
              </a:ext>
            </a:extLst>
          </p:cNvPr>
          <p:cNvSpPr/>
          <p:nvPr/>
        </p:nvSpPr>
        <p:spPr bwMode="auto">
          <a:xfrm>
            <a:off x="9596545" y="3510906"/>
            <a:ext cx="268050" cy="984433"/>
          </a:xfrm>
          <a:prstGeom prst="cube">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sp>
        <p:nvSpPr>
          <p:cNvPr id="43" name="TextBox 42">
            <a:extLst>
              <a:ext uri="{FF2B5EF4-FFF2-40B4-BE49-F238E27FC236}">
                <a16:creationId xmlns:a16="http://schemas.microsoft.com/office/drawing/2014/main" id="{CC91DA6A-4DFB-4155-A4C2-F9D63B03F66A}"/>
              </a:ext>
            </a:extLst>
          </p:cNvPr>
          <p:cNvSpPr txBox="1"/>
          <p:nvPr/>
        </p:nvSpPr>
        <p:spPr>
          <a:xfrm rot="16200000">
            <a:off x="6727105" y="3875844"/>
            <a:ext cx="1131781" cy="369332"/>
          </a:xfrm>
          <a:prstGeom prst="rect">
            <a:avLst/>
          </a:prstGeom>
          <a:noFill/>
        </p:spPr>
        <p:txBody>
          <a:bodyPr wrap="square" rtlCol="0">
            <a:spAutoFit/>
          </a:bodyPr>
          <a:lstStyle/>
          <a:p>
            <a:r>
              <a:rPr lang="en-US" dirty="0"/>
              <a:t>container</a:t>
            </a:r>
          </a:p>
        </p:txBody>
      </p:sp>
      <p:sp>
        <p:nvSpPr>
          <p:cNvPr id="44" name="TextBox 43">
            <a:extLst>
              <a:ext uri="{FF2B5EF4-FFF2-40B4-BE49-F238E27FC236}">
                <a16:creationId xmlns:a16="http://schemas.microsoft.com/office/drawing/2014/main" id="{8E5BFF01-6B4F-41F7-B757-C0823079538D}"/>
              </a:ext>
            </a:extLst>
          </p:cNvPr>
          <p:cNvSpPr txBox="1"/>
          <p:nvPr/>
        </p:nvSpPr>
        <p:spPr>
          <a:xfrm rot="16200000">
            <a:off x="7075987" y="3875844"/>
            <a:ext cx="1131781" cy="369332"/>
          </a:xfrm>
          <a:prstGeom prst="rect">
            <a:avLst/>
          </a:prstGeom>
          <a:noFill/>
        </p:spPr>
        <p:txBody>
          <a:bodyPr wrap="square" rtlCol="0">
            <a:spAutoFit/>
          </a:bodyPr>
          <a:lstStyle/>
          <a:p>
            <a:r>
              <a:rPr lang="en-US" dirty="0"/>
              <a:t>container</a:t>
            </a:r>
          </a:p>
        </p:txBody>
      </p:sp>
      <p:sp>
        <p:nvSpPr>
          <p:cNvPr id="45" name="TextBox 44">
            <a:extLst>
              <a:ext uri="{FF2B5EF4-FFF2-40B4-BE49-F238E27FC236}">
                <a16:creationId xmlns:a16="http://schemas.microsoft.com/office/drawing/2014/main" id="{4F795868-E787-4FA3-AB47-33E0EE30DCF7}"/>
              </a:ext>
            </a:extLst>
          </p:cNvPr>
          <p:cNvSpPr txBox="1"/>
          <p:nvPr/>
        </p:nvSpPr>
        <p:spPr>
          <a:xfrm rot="16200000">
            <a:off x="9122880" y="3818593"/>
            <a:ext cx="1136373" cy="369332"/>
          </a:xfrm>
          <a:prstGeom prst="rect">
            <a:avLst/>
          </a:prstGeom>
          <a:noFill/>
        </p:spPr>
        <p:txBody>
          <a:bodyPr wrap="square" rtlCol="0">
            <a:spAutoFit/>
          </a:bodyPr>
          <a:lstStyle/>
          <a:p>
            <a:r>
              <a:rPr lang="en-US" dirty="0"/>
              <a:t>container</a:t>
            </a:r>
          </a:p>
        </p:txBody>
      </p:sp>
      <p:sp>
        <p:nvSpPr>
          <p:cNvPr id="46" name="TextBox 45">
            <a:extLst>
              <a:ext uri="{FF2B5EF4-FFF2-40B4-BE49-F238E27FC236}">
                <a16:creationId xmlns:a16="http://schemas.microsoft.com/office/drawing/2014/main" id="{1E719162-EFE1-4F32-9579-8BEFD7D05BF2}"/>
              </a:ext>
            </a:extLst>
          </p:cNvPr>
          <p:cNvSpPr txBox="1"/>
          <p:nvPr/>
        </p:nvSpPr>
        <p:spPr>
          <a:xfrm rot="16200000">
            <a:off x="9453318" y="3773504"/>
            <a:ext cx="1131781" cy="369332"/>
          </a:xfrm>
          <a:prstGeom prst="rect">
            <a:avLst/>
          </a:prstGeom>
          <a:noFill/>
        </p:spPr>
        <p:txBody>
          <a:bodyPr wrap="square" rtlCol="0">
            <a:spAutoFit/>
          </a:bodyPr>
          <a:lstStyle/>
          <a:p>
            <a:r>
              <a:rPr lang="en-US" dirty="0"/>
              <a:t>container</a:t>
            </a:r>
          </a:p>
        </p:txBody>
      </p:sp>
      <p:sp>
        <p:nvSpPr>
          <p:cNvPr id="47" name="Rectangle 46">
            <a:extLst>
              <a:ext uri="{FF2B5EF4-FFF2-40B4-BE49-F238E27FC236}">
                <a16:creationId xmlns:a16="http://schemas.microsoft.com/office/drawing/2014/main" id="{0FBE01AA-AA33-4B9C-9BBB-71A647511D61}"/>
              </a:ext>
            </a:extLst>
          </p:cNvPr>
          <p:cNvSpPr/>
          <p:nvPr/>
        </p:nvSpPr>
        <p:spPr bwMode="auto">
          <a:xfrm rot="5400000">
            <a:off x="7583848" y="3877609"/>
            <a:ext cx="973937" cy="341767"/>
          </a:xfrm>
          <a:prstGeom prst="rect">
            <a:avLst/>
          </a:prstGeom>
          <a:solidFill>
            <a:srgbClr val="00B0F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Docker</a:t>
            </a:r>
          </a:p>
        </p:txBody>
      </p:sp>
      <p:sp>
        <p:nvSpPr>
          <p:cNvPr id="48" name="Rectangle 47">
            <a:extLst>
              <a:ext uri="{FF2B5EF4-FFF2-40B4-BE49-F238E27FC236}">
                <a16:creationId xmlns:a16="http://schemas.microsoft.com/office/drawing/2014/main" id="{FF997147-7F17-4288-93F7-A3BE37AB85EF}"/>
              </a:ext>
            </a:extLst>
          </p:cNvPr>
          <p:cNvSpPr/>
          <p:nvPr/>
        </p:nvSpPr>
        <p:spPr bwMode="auto">
          <a:xfrm rot="5400000">
            <a:off x="9903714" y="3837818"/>
            <a:ext cx="973937" cy="341767"/>
          </a:xfrm>
          <a:prstGeom prst="rect">
            <a:avLst/>
          </a:prstGeom>
          <a:solidFill>
            <a:srgbClr val="00B0F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Docker</a:t>
            </a:r>
          </a:p>
        </p:txBody>
      </p:sp>
      <p:cxnSp>
        <p:nvCxnSpPr>
          <p:cNvPr id="50" name="Straight Connector 49">
            <a:extLst>
              <a:ext uri="{FF2B5EF4-FFF2-40B4-BE49-F238E27FC236}">
                <a16:creationId xmlns:a16="http://schemas.microsoft.com/office/drawing/2014/main" id="{C2003663-D4C0-46F1-A4A4-6C8204337682}"/>
              </a:ext>
            </a:extLst>
          </p:cNvPr>
          <p:cNvCxnSpPr>
            <a:cxnSpLocks/>
            <a:endCxn id="44" idx="3"/>
          </p:cNvCxnSpPr>
          <p:nvPr/>
        </p:nvCxnSpPr>
        <p:spPr bwMode="auto">
          <a:xfrm flipH="1">
            <a:off x="7641878" y="2943288"/>
            <a:ext cx="1173980" cy="551332"/>
          </a:xfrm>
          <a:prstGeom prst="line">
            <a:avLst/>
          </a:prstGeom>
          <a:ln>
            <a:headEnd type="none" w="sm" len="sm"/>
            <a:tailEnd type="triangle" w="med" len="med"/>
          </a:ln>
        </p:spPr>
        <p:style>
          <a:lnRef idx="3">
            <a:schemeClr val="accent2"/>
          </a:lnRef>
          <a:fillRef idx="0">
            <a:schemeClr val="accent2"/>
          </a:fillRef>
          <a:effectRef idx="2">
            <a:schemeClr val="accent2"/>
          </a:effectRef>
          <a:fontRef idx="minor">
            <a:schemeClr val="tx1"/>
          </a:fontRef>
        </p:style>
      </p:cxnSp>
      <p:cxnSp>
        <p:nvCxnSpPr>
          <p:cNvPr id="54" name="Straight Connector 53">
            <a:extLst>
              <a:ext uri="{FF2B5EF4-FFF2-40B4-BE49-F238E27FC236}">
                <a16:creationId xmlns:a16="http://schemas.microsoft.com/office/drawing/2014/main" id="{7A4B1FC0-A747-4034-B27A-A0234B937807}"/>
              </a:ext>
            </a:extLst>
          </p:cNvPr>
          <p:cNvCxnSpPr>
            <a:cxnSpLocks/>
            <a:endCxn id="46" idx="3"/>
          </p:cNvCxnSpPr>
          <p:nvPr/>
        </p:nvCxnSpPr>
        <p:spPr bwMode="auto">
          <a:xfrm>
            <a:off x="8831782" y="2954952"/>
            <a:ext cx="1187427" cy="437328"/>
          </a:xfrm>
          <a:prstGeom prst="line">
            <a:avLst/>
          </a:prstGeom>
          <a:ln>
            <a:headEnd type="none" w="sm" len="sm"/>
            <a:tailEnd type="triangle" w="med" len="med"/>
          </a:ln>
        </p:spPr>
        <p:style>
          <a:lnRef idx="3">
            <a:schemeClr val="accent2"/>
          </a:lnRef>
          <a:fillRef idx="0">
            <a:schemeClr val="accent2"/>
          </a:fillRef>
          <a:effectRef idx="2">
            <a:schemeClr val="accent2"/>
          </a:effectRef>
          <a:fontRef idx="minor">
            <a:schemeClr val="tx1"/>
          </a:fontRef>
        </p:style>
      </p:cxnSp>
      <p:sp>
        <p:nvSpPr>
          <p:cNvPr id="58" name="TextBox 57">
            <a:extLst>
              <a:ext uri="{FF2B5EF4-FFF2-40B4-BE49-F238E27FC236}">
                <a16:creationId xmlns:a16="http://schemas.microsoft.com/office/drawing/2014/main" id="{54751AA0-66A1-4D95-BD1E-640DE4E2CFA1}"/>
              </a:ext>
            </a:extLst>
          </p:cNvPr>
          <p:cNvSpPr txBox="1"/>
          <p:nvPr/>
        </p:nvSpPr>
        <p:spPr>
          <a:xfrm rot="1278142">
            <a:off x="9344637" y="2810456"/>
            <a:ext cx="741813" cy="461665"/>
          </a:xfrm>
          <a:prstGeom prst="rect">
            <a:avLst/>
          </a:prstGeom>
          <a:noFill/>
        </p:spPr>
        <p:txBody>
          <a:bodyPr wrap="square" rtlCol="0">
            <a:spAutoFit/>
          </a:bodyPr>
          <a:lstStyle/>
          <a:p>
            <a:r>
              <a:rPr lang="en-US" sz="1200" dirty="0"/>
              <a:t>Pull &amp; Run</a:t>
            </a:r>
          </a:p>
        </p:txBody>
      </p:sp>
      <p:sp>
        <p:nvSpPr>
          <p:cNvPr id="59" name="TextBox 58">
            <a:extLst>
              <a:ext uri="{FF2B5EF4-FFF2-40B4-BE49-F238E27FC236}">
                <a16:creationId xmlns:a16="http://schemas.microsoft.com/office/drawing/2014/main" id="{20A572CF-796B-438F-A4B1-765C3BFC13DE}"/>
              </a:ext>
            </a:extLst>
          </p:cNvPr>
          <p:cNvSpPr txBox="1"/>
          <p:nvPr/>
        </p:nvSpPr>
        <p:spPr>
          <a:xfrm>
            <a:off x="6291939" y="1873496"/>
            <a:ext cx="721308" cy="369332"/>
          </a:xfrm>
          <a:prstGeom prst="rect">
            <a:avLst/>
          </a:prstGeom>
          <a:noFill/>
        </p:spPr>
        <p:txBody>
          <a:bodyPr wrap="square" rtlCol="0">
            <a:spAutoFit/>
          </a:bodyPr>
          <a:lstStyle/>
          <a:p>
            <a:r>
              <a:rPr lang="en-US" dirty="0"/>
              <a:t>Push</a:t>
            </a:r>
          </a:p>
        </p:txBody>
      </p:sp>
    </p:spTree>
    <p:extLst>
      <p:ext uri="{BB962C8B-B14F-4D97-AF65-F5344CB8AC3E}">
        <p14:creationId xmlns:p14="http://schemas.microsoft.com/office/powerpoint/2010/main" val="1954140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72DE4-B6AC-495C-96FA-46504F369E81}"/>
              </a:ext>
            </a:extLst>
          </p:cNvPr>
          <p:cNvPicPr>
            <a:picLocks noChangeAspect="1"/>
          </p:cNvPicPr>
          <p:nvPr/>
        </p:nvPicPr>
        <p:blipFill>
          <a:blip r:embed="rId2"/>
          <a:stretch>
            <a:fillRect/>
          </a:stretch>
        </p:blipFill>
        <p:spPr>
          <a:xfrm>
            <a:off x="2393575" y="1252025"/>
            <a:ext cx="6615953" cy="4220928"/>
          </a:xfrm>
          <a:prstGeom prst="rect">
            <a:avLst/>
          </a:prstGeom>
        </p:spPr>
      </p:pic>
    </p:spTree>
    <p:extLst>
      <p:ext uri="{BB962C8B-B14F-4D97-AF65-F5344CB8AC3E}">
        <p14:creationId xmlns:p14="http://schemas.microsoft.com/office/powerpoint/2010/main" val="361026678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endParaRPr lang="en-US" sz="6600" b="1" dirty="0">
              <a:solidFill>
                <a:schemeClr val="tx1">
                  <a:lumMod val="85000"/>
                  <a:lumOff val="15000"/>
                </a:schemeClr>
              </a:solidFill>
            </a:endParaRPr>
          </a:p>
        </p:txBody>
      </p:sp>
      <p:sp>
        <p:nvSpPr>
          <p:cNvPr id="11" name="Content Placeholder 10">
            <a:extLst>
              <a:ext uri="{FF2B5EF4-FFF2-40B4-BE49-F238E27FC236}">
                <a16:creationId xmlns:a16="http://schemas.microsoft.com/office/drawing/2014/main" id="{9E9B0937-1500-4100-B453-251ECDDEDA21}"/>
              </a:ext>
            </a:extLst>
          </p:cNvPr>
          <p:cNvSpPr>
            <a:spLocks noGrp="1"/>
          </p:cNvSpPr>
          <p:nvPr>
            <p:ph idx="1"/>
          </p:nvPr>
        </p:nvSpPr>
        <p:spPr/>
        <p:txBody>
          <a:bodyPr/>
          <a:lstStyle/>
          <a:p>
            <a:endParaRPr lang="en-US" dirty="0"/>
          </a:p>
        </p:txBody>
      </p:sp>
      <p:pic>
        <p:nvPicPr>
          <p:cNvPr id="9" name="Picture 8" descr="A picture containing keyboard, electronics&#10;&#10;Description generated with very high confidence">
            <a:extLst>
              <a:ext uri="{FF2B5EF4-FFF2-40B4-BE49-F238E27FC236}">
                <a16:creationId xmlns:a16="http://schemas.microsoft.com/office/drawing/2014/main" id="{6D001D4C-133B-41DD-B4D2-0B0D53E50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74" y="177281"/>
            <a:ext cx="11448671" cy="5784980"/>
          </a:xfrm>
          <a:prstGeom prst="rect">
            <a:avLst/>
          </a:prstGeom>
        </p:spPr>
      </p:pic>
    </p:spTree>
    <p:extLst>
      <p:ext uri="{BB962C8B-B14F-4D97-AF65-F5344CB8AC3E}">
        <p14:creationId xmlns:p14="http://schemas.microsoft.com/office/powerpoint/2010/main" val="382776975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3D5A-26BF-4825-BE74-CC1A745F7DDD}"/>
              </a:ext>
            </a:extLst>
          </p:cNvPr>
          <p:cNvSpPr>
            <a:spLocks noGrp="1"/>
          </p:cNvSpPr>
          <p:nvPr>
            <p:ph type="title"/>
          </p:nvPr>
        </p:nvSpPr>
        <p:spPr/>
        <p:txBody>
          <a:bodyPr/>
          <a:lstStyle/>
          <a:p>
            <a:r>
              <a:rPr lang="en-US" sz="2800" b="1" dirty="0"/>
              <a:t>Virtual Machines(VMs)</a:t>
            </a:r>
          </a:p>
        </p:txBody>
      </p:sp>
      <p:sp>
        <p:nvSpPr>
          <p:cNvPr id="4" name="Rectangle: Rounded Corners 3">
            <a:extLst>
              <a:ext uri="{FF2B5EF4-FFF2-40B4-BE49-F238E27FC236}">
                <a16:creationId xmlns:a16="http://schemas.microsoft.com/office/drawing/2014/main" id="{CAC730AA-F742-4D01-9747-CCFEB366B5A0}"/>
              </a:ext>
            </a:extLst>
          </p:cNvPr>
          <p:cNvSpPr/>
          <p:nvPr/>
        </p:nvSpPr>
        <p:spPr bwMode="auto">
          <a:xfrm>
            <a:off x="1352550" y="4596032"/>
            <a:ext cx="3486150" cy="571500"/>
          </a:xfrm>
          <a:prstGeom prst="roundRect">
            <a:avLst/>
          </a:prstGeom>
          <a:solidFill>
            <a:srgbClr val="0066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Host OS</a:t>
            </a:r>
          </a:p>
        </p:txBody>
      </p:sp>
      <p:sp>
        <p:nvSpPr>
          <p:cNvPr id="5" name="Rectangle: Rounded Corners 4">
            <a:extLst>
              <a:ext uri="{FF2B5EF4-FFF2-40B4-BE49-F238E27FC236}">
                <a16:creationId xmlns:a16="http://schemas.microsoft.com/office/drawing/2014/main" id="{93C30409-9B98-4F3B-9F02-8C63981E7BE8}"/>
              </a:ext>
            </a:extLst>
          </p:cNvPr>
          <p:cNvSpPr/>
          <p:nvPr/>
        </p:nvSpPr>
        <p:spPr bwMode="auto">
          <a:xfrm>
            <a:off x="1352550" y="4019550"/>
            <a:ext cx="3486150" cy="571500"/>
          </a:xfrm>
          <a:prstGeom prst="roundRect">
            <a:avLst/>
          </a:prstGeom>
          <a:solidFill>
            <a:srgbClr val="FF9933"/>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Hypervisor</a:t>
            </a:r>
          </a:p>
        </p:txBody>
      </p:sp>
      <p:sp>
        <p:nvSpPr>
          <p:cNvPr id="6" name="Rectangle 5">
            <a:extLst>
              <a:ext uri="{FF2B5EF4-FFF2-40B4-BE49-F238E27FC236}">
                <a16:creationId xmlns:a16="http://schemas.microsoft.com/office/drawing/2014/main" id="{D2DE2BD0-5DEF-4D7C-80DA-DB5829E2CFD1}"/>
              </a:ext>
            </a:extLst>
          </p:cNvPr>
          <p:cNvSpPr/>
          <p:nvPr/>
        </p:nvSpPr>
        <p:spPr bwMode="auto">
          <a:xfrm>
            <a:off x="1538288" y="3238500"/>
            <a:ext cx="914400" cy="781050"/>
          </a:xfrm>
          <a:prstGeom prst="rect">
            <a:avLst/>
          </a:prstGeom>
          <a:solidFill>
            <a:srgbClr val="92D05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Guest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OS</a:t>
            </a:r>
          </a:p>
        </p:txBody>
      </p:sp>
      <p:sp>
        <p:nvSpPr>
          <p:cNvPr id="7" name="Rectangle 6">
            <a:extLst>
              <a:ext uri="{FF2B5EF4-FFF2-40B4-BE49-F238E27FC236}">
                <a16:creationId xmlns:a16="http://schemas.microsoft.com/office/drawing/2014/main" id="{C1B2E8D0-8617-44C2-9B59-B9C90F1BE310}"/>
              </a:ext>
            </a:extLst>
          </p:cNvPr>
          <p:cNvSpPr/>
          <p:nvPr/>
        </p:nvSpPr>
        <p:spPr bwMode="auto">
          <a:xfrm>
            <a:off x="1538288" y="2000250"/>
            <a:ext cx="914400" cy="457200"/>
          </a:xfrm>
          <a:prstGeom prst="rect">
            <a:avLst/>
          </a:prstGeom>
          <a:solidFill>
            <a:srgbClr val="33CC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App1</a:t>
            </a:r>
          </a:p>
        </p:txBody>
      </p:sp>
      <p:sp>
        <p:nvSpPr>
          <p:cNvPr id="8" name="Rectangle 7">
            <a:extLst>
              <a:ext uri="{FF2B5EF4-FFF2-40B4-BE49-F238E27FC236}">
                <a16:creationId xmlns:a16="http://schemas.microsoft.com/office/drawing/2014/main" id="{CFF908D6-924A-49FD-AA6B-31B7761412F3}"/>
              </a:ext>
            </a:extLst>
          </p:cNvPr>
          <p:cNvSpPr/>
          <p:nvPr/>
        </p:nvSpPr>
        <p:spPr bwMode="auto">
          <a:xfrm>
            <a:off x="1538288" y="2438400"/>
            <a:ext cx="914400" cy="781050"/>
          </a:xfrm>
          <a:prstGeom prst="rect">
            <a:avLst/>
          </a:prstGeom>
          <a:solidFill>
            <a:srgbClr val="F6A8C6"/>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Bins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&amp;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Libs </a:t>
            </a:r>
          </a:p>
        </p:txBody>
      </p:sp>
      <p:sp>
        <p:nvSpPr>
          <p:cNvPr id="9" name="Rectangle 8">
            <a:extLst>
              <a:ext uri="{FF2B5EF4-FFF2-40B4-BE49-F238E27FC236}">
                <a16:creationId xmlns:a16="http://schemas.microsoft.com/office/drawing/2014/main" id="{5AC34627-60EA-4A4F-8D9C-3000EFEAD94D}"/>
              </a:ext>
            </a:extLst>
          </p:cNvPr>
          <p:cNvSpPr/>
          <p:nvPr/>
        </p:nvSpPr>
        <p:spPr bwMode="auto">
          <a:xfrm>
            <a:off x="2638425" y="3238500"/>
            <a:ext cx="914400" cy="781050"/>
          </a:xfrm>
          <a:prstGeom prst="rect">
            <a:avLst/>
          </a:prstGeom>
          <a:solidFill>
            <a:srgbClr val="92D05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Guest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OS</a:t>
            </a:r>
          </a:p>
        </p:txBody>
      </p:sp>
      <p:sp>
        <p:nvSpPr>
          <p:cNvPr id="10" name="Rectangle 9">
            <a:extLst>
              <a:ext uri="{FF2B5EF4-FFF2-40B4-BE49-F238E27FC236}">
                <a16:creationId xmlns:a16="http://schemas.microsoft.com/office/drawing/2014/main" id="{1D1E81EC-273C-4281-BBDA-A18A38AA5238}"/>
              </a:ext>
            </a:extLst>
          </p:cNvPr>
          <p:cNvSpPr/>
          <p:nvPr/>
        </p:nvSpPr>
        <p:spPr bwMode="auto">
          <a:xfrm>
            <a:off x="2638425" y="1981200"/>
            <a:ext cx="914400" cy="457200"/>
          </a:xfrm>
          <a:prstGeom prst="rect">
            <a:avLst/>
          </a:prstGeom>
          <a:solidFill>
            <a:srgbClr val="33CC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App2</a:t>
            </a:r>
          </a:p>
        </p:txBody>
      </p:sp>
      <p:sp>
        <p:nvSpPr>
          <p:cNvPr id="11" name="Rectangle 10">
            <a:extLst>
              <a:ext uri="{FF2B5EF4-FFF2-40B4-BE49-F238E27FC236}">
                <a16:creationId xmlns:a16="http://schemas.microsoft.com/office/drawing/2014/main" id="{DE1B3872-6521-4F88-9CA1-131EEF57B8CD}"/>
              </a:ext>
            </a:extLst>
          </p:cNvPr>
          <p:cNvSpPr/>
          <p:nvPr/>
        </p:nvSpPr>
        <p:spPr bwMode="auto">
          <a:xfrm>
            <a:off x="2638425" y="2457450"/>
            <a:ext cx="914400" cy="781050"/>
          </a:xfrm>
          <a:prstGeom prst="rect">
            <a:avLst/>
          </a:prstGeom>
          <a:solidFill>
            <a:srgbClr val="F6A8C6"/>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Bins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&amp;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Libs </a:t>
            </a:r>
          </a:p>
        </p:txBody>
      </p:sp>
      <p:sp>
        <p:nvSpPr>
          <p:cNvPr id="12" name="Rectangle 11">
            <a:extLst>
              <a:ext uri="{FF2B5EF4-FFF2-40B4-BE49-F238E27FC236}">
                <a16:creationId xmlns:a16="http://schemas.microsoft.com/office/drawing/2014/main" id="{F19F4FFB-3D94-4589-BBD3-8CCAF4A0E3ED}"/>
              </a:ext>
            </a:extLst>
          </p:cNvPr>
          <p:cNvSpPr/>
          <p:nvPr/>
        </p:nvSpPr>
        <p:spPr bwMode="auto">
          <a:xfrm>
            <a:off x="3738562" y="3239125"/>
            <a:ext cx="914400" cy="781050"/>
          </a:xfrm>
          <a:prstGeom prst="rect">
            <a:avLst/>
          </a:prstGeom>
          <a:solidFill>
            <a:srgbClr val="92D05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Guest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OS</a:t>
            </a:r>
          </a:p>
        </p:txBody>
      </p:sp>
      <p:sp>
        <p:nvSpPr>
          <p:cNvPr id="13" name="Rectangle 12">
            <a:extLst>
              <a:ext uri="{FF2B5EF4-FFF2-40B4-BE49-F238E27FC236}">
                <a16:creationId xmlns:a16="http://schemas.microsoft.com/office/drawing/2014/main" id="{17464F46-F87F-437B-8292-56A2C2C83C1A}"/>
              </a:ext>
            </a:extLst>
          </p:cNvPr>
          <p:cNvSpPr/>
          <p:nvPr/>
        </p:nvSpPr>
        <p:spPr bwMode="auto">
          <a:xfrm>
            <a:off x="3738562" y="2000250"/>
            <a:ext cx="914400" cy="457200"/>
          </a:xfrm>
          <a:prstGeom prst="rect">
            <a:avLst/>
          </a:prstGeom>
          <a:solidFill>
            <a:srgbClr val="33CC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App1</a:t>
            </a:r>
          </a:p>
        </p:txBody>
      </p:sp>
      <p:sp>
        <p:nvSpPr>
          <p:cNvPr id="14" name="Rectangle 13">
            <a:extLst>
              <a:ext uri="{FF2B5EF4-FFF2-40B4-BE49-F238E27FC236}">
                <a16:creationId xmlns:a16="http://schemas.microsoft.com/office/drawing/2014/main" id="{2E203F74-96AF-4655-B979-F02ED137A788}"/>
              </a:ext>
            </a:extLst>
          </p:cNvPr>
          <p:cNvSpPr/>
          <p:nvPr/>
        </p:nvSpPr>
        <p:spPr bwMode="auto">
          <a:xfrm>
            <a:off x="3738562" y="2438400"/>
            <a:ext cx="914400" cy="781050"/>
          </a:xfrm>
          <a:prstGeom prst="rect">
            <a:avLst/>
          </a:prstGeom>
          <a:solidFill>
            <a:srgbClr val="F6A8C6"/>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Bins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&amp;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Libs </a:t>
            </a:r>
          </a:p>
        </p:txBody>
      </p:sp>
      <p:sp>
        <p:nvSpPr>
          <p:cNvPr id="16" name="TextBox 15">
            <a:extLst>
              <a:ext uri="{FF2B5EF4-FFF2-40B4-BE49-F238E27FC236}">
                <a16:creationId xmlns:a16="http://schemas.microsoft.com/office/drawing/2014/main" id="{40A7ADD9-6D3F-42CF-A03A-76D4784FA357}"/>
              </a:ext>
            </a:extLst>
          </p:cNvPr>
          <p:cNvSpPr txBox="1"/>
          <p:nvPr/>
        </p:nvSpPr>
        <p:spPr>
          <a:xfrm>
            <a:off x="1219200" y="1371600"/>
            <a:ext cx="3619500" cy="461665"/>
          </a:xfrm>
          <a:prstGeom prst="rect">
            <a:avLst/>
          </a:prstGeom>
          <a:noFill/>
        </p:spPr>
        <p:txBody>
          <a:bodyPr wrap="square" rtlCol="0">
            <a:spAutoFit/>
          </a:bodyPr>
          <a:lstStyle/>
          <a:p>
            <a:pPr algn="ctr"/>
            <a:r>
              <a:rPr lang="en-US" sz="2400" b="1" dirty="0">
                <a:solidFill>
                  <a:srgbClr val="003399"/>
                </a:solidFill>
              </a:rPr>
              <a:t>Virtualization Technique</a:t>
            </a:r>
          </a:p>
        </p:txBody>
      </p:sp>
      <p:sp>
        <p:nvSpPr>
          <p:cNvPr id="17" name="Left Brace 16">
            <a:extLst>
              <a:ext uri="{FF2B5EF4-FFF2-40B4-BE49-F238E27FC236}">
                <a16:creationId xmlns:a16="http://schemas.microsoft.com/office/drawing/2014/main" id="{301DC75D-3712-4322-B0EB-DDD6DF6DCFFC}"/>
              </a:ext>
            </a:extLst>
          </p:cNvPr>
          <p:cNvSpPr/>
          <p:nvPr/>
        </p:nvSpPr>
        <p:spPr bwMode="auto">
          <a:xfrm>
            <a:off x="985838" y="1880890"/>
            <a:ext cx="552450" cy="2138660"/>
          </a:xfrm>
          <a:prstGeom prst="leftBrace">
            <a:avLst/>
          </a:prstGeom>
          <a:pattFill prst="pct5">
            <a:fgClr>
              <a:schemeClr val="accent1"/>
            </a:fgClr>
            <a:bgClr>
              <a:schemeClr val="bg1"/>
            </a:bgClr>
          </a:pattFill>
          <a:ln w="3175" cap="flat" cmpd="sng" algn="ctr">
            <a:solidFill>
              <a:srgbClr val="002060"/>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4FEC4261-FD92-4B8D-AE7B-41FE59E7C695}"/>
              </a:ext>
            </a:extLst>
          </p:cNvPr>
          <p:cNvSpPr txBox="1"/>
          <p:nvPr/>
        </p:nvSpPr>
        <p:spPr>
          <a:xfrm>
            <a:off x="390526" y="2765554"/>
            <a:ext cx="819150" cy="369332"/>
          </a:xfrm>
          <a:prstGeom prst="rect">
            <a:avLst/>
          </a:prstGeom>
          <a:noFill/>
        </p:spPr>
        <p:txBody>
          <a:bodyPr wrap="square" rtlCol="0">
            <a:spAutoFit/>
          </a:bodyPr>
          <a:lstStyle/>
          <a:p>
            <a:r>
              <a:rPr lang="en-US" b="1" dirty="0"/>
              <a:t>VMs</a:t>
            </a:r>
          </a:p>
        </p:txBody>
      </p:sp>
      <p:sp>
        <p:nvSpPr>
          <p:cNvPr id="20" name="Rectangle: Rounded Corners 19">
            <a:extLst>
              <a:ext uri="{FF2B5EF4-FFF2-40B4-BE49-F238E27FC236}">
                <a16:creationId xmlns:a16="http://schemas.microsoft.com/office/drawing/2014/main" id="{1CA309DF-2385-4FA5-AA94-123115A31B2B}"/>
              </a:ext>
            </a:extLst>
          </p:cNvPr>
          <p:cNvSpPr/>
          <p:nvPr/>
        </p:nvSpPr>
        <p:spPr bwMode="auto">
          <a:xfrm>
            <a:off x="5791200" y="1371600"/>
            <a:ext cx="2457450" cy="509290"/>
          </a:xfrm>
          <a:prstGeom prst="roundRect">
            <a:avLst/>
          </a:prstGeom>
          <a:solidFill>
            <a:srgbClr val="0070C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1"/>
                </a:solidFill>
                <a:effectLst/>
                <a:latin typeface="Arial" charset="0"/>
              </a:rPr>
              <a:t>Advantages</a:t>
            </a:r>
          </a:p>
        </p:txBody>
      </p:sp>
      <p:sp>
        <p:nvSpPr>
          <p:cNvPr id="22" name="Rectangle: Rounded Corners 21">
            <a:extLst>
              <a:ext uri="{FF2B5EF4-FFF2-40B4-BE49-F238E27FC236}">
                <a16:creationId xmlns:a16="http://schemas.microsoft.com/office/drawing/2014/main" id="{D4160439-FC53-4745-8A52-7B0EAA4E8F49}"/>
              </a:ext>
            </a:extLst>
          </p:cNvPr>
          <p:cNvSpPr/>
          <p:nvPr/>
        </p:nvSpPr>
        <p:spPr bwMode="auto">
          <a:xfrm>
            <a:off x="5791200" y="3736330"/>
            <a:ext cx="2686050" cy="509290"/>
          </a:xfrm>
          <a:prstGeom prst="roundRect">
            <a:avLst/>
          </a:prstGeom>
          <a:solidFill>
            <a:srgbClr val="0070C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1"/>
                </a:solidFill>
                <a:effectLst/>
                <a:latin typeface="Arial" charset="0"/>
              </a:rPr>
              <a:t>Disadvantages</a:t>
            </a:r>
          </a:p>
        </p:txBody>
      </p:sp>
      <p:sp>
        <p:nvSpPr>
          <p:cNvPr id="24" name="TextBox 23">
            <a:extLst>
              <a:ext uri="{FF2B5EF4-FFF2-40B4-BE49-F238E27FC236}">
                <a16:creationId xmlns:a16="http://schemas.microsoft.com/office/drawing/2014/main" id="{E6A3566A-19B6-463F-A3E9-EA1CA8BC4738}"/>
              </a:ext>
            </a:extLst>
          </p:cNvPr>
          <p:cNvSpPr txBox="1"/>
          <p:nvPr/>
        </p:nvSpPr>
        <p:spPr>
          <a:xfrm>
            <a:off x="5791200" y="2069946"/>
            <a:ext cx="4862512" cy="1477328"/>
          </a:xfrm>
          <a:prstGeom prst="rect">
            <a:avLst/>
          </a:prstGeom>
          <a:noFill/>
        </p:spPr>
        <p:txBody>
          <a:bodyPr wrap="square" rtlCol="0">
            <a:spAutoFit/>
          </a:bodyPr>
          <a:lstStyle/>
          <a:p>
            <a:pPr marL="285750" indent="-285750">
              <a:buFont typeface="Arial" panose="020B0604020202020204" pitchFamily="34" charset="0"/>
              <a:buChar char="•"/>
            </a:pPr>
            <a:r>
              <a:rPr lang="en-US" sz="2400" dirty="0"/>
              <a:t>Multiple OS in same machine</a:t>
            </a:r>
          </a:p>
          <a:p>
            <a:pPr marL="285750" indent="-285750">
              <a:buFont typeface="Arial" panose="020B0604020202020204" pitchFamily="34" charset="0"/>
              <a:buChar char="•"/>
            </a:pPr>
            <a:r>
              <a:rPr lang="en-US" sz="2400" dirty="0"/>
              <a:t>Easy Maintenance and Recovery</a:t>
            </a:r>
          </a:p>
          <a:p>
            <a:pPr marL="285750" indent="-285750">
              <a:buFont typeface="Arial" panose="020B0604020202020204" pitchFamily="34" charset="0"/>
              <a:buChar char="•"/>
            </a:pPr>
            <a:r>
              <a:rPr lang="en-US" sz="2400" dirty="0"/>
              <a:t>Lower Cost</a:t>
            </a:r>
          </a:p>
          <a:p>
            <a:pPr marL="285750" indent="-285750">
              <a:buFont typeface="Arial" panose="020B0604020202020204" pitchFamily="34" charset="0"/>
              <a:buChar char="•"/>
            </a:pPr>
            <a:endParaRPr lang="en-US" dirty="0"/>
          </a:p>
        </p:txBody>
      </p:sp>
      <p:sp>
        <p:nvSpPr>
          <p:cNvPr id="25" name="TextBox 24">
            <a:extLst>
              <a:ext uri="{FF2B5EF4-FFF2-40B4-BE49-F238E27FC236}">
                <a16:creationId xmlns:a16="http://schemas.microsoft.com/office/drawing/2014/main" id="{DA88B99C-492F-4497-A751-80D108C9C5D8}"/>
              </a:ext>
            </a:extLst>
          </p:cNvPr>
          <p:cNvSpPr txBox="1"/>
          <p:nvPr/>
        </p:nvSpPr>
        <p:spPr>
          <a:xfrm>
            <a:off x="5791200" y="4324350"/>
            <a:ext cx="5486400"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Unstable Performance due to multiple VMs</a:t>
            </a:r>
          </a:p>
          <a:p>
            <a:pPr marL="285750" indent="-285750">
              <a:buFont typeface="Arial" panose="020B0604020202020204" pitchFamily="34" charset="0"/>
              <a:buChar char="•"/>
            </a:pPr>
            <a:r>
              <a:rPr lang="en-US" sz="2400" dirty="0"/>
              <a:t>Hypervisors not as efficient as Host OS</a:t>
            </a:r>
          </a:p>
          <a:p>
            <a:pPr marL="285750" indent="-285750">
              <a:buFont typeface="Arial" panose="020B0604020202020204" pitchFamily="34" charset="0"/>
              <a:buChar char="•"/>
            </a:pPr>
            <a:r>
              <a:rPr lang="en-US" sz="2400" dirty="0"/>
              <a:t>Long Boot-up process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876450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down)">
                                      <p:cBhvr>
                                        <p:cTn id="65" dur="500"/>
                                        <p:tgtEl>
                                          <p:spTgt spid="2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20" grpId="0" animBg="1"/>
      <p:bldP spid="22" grpId="0" animBg="1"/>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0" y="-72571"/>
            <a:ext cx="12192000" cy="6930571"/>
            <a:chOff x="0" y="-72571"/>
            <a:chExt cx="12192000" cy="6930571"/>
          </a:xfrm>
        </p:grpSpPr>
        <p:sp>
          <p:nvSpPr>
            <p:cNvPr id="4" name="Rectangle 6"/>
            <p:cNvSpPr>
              <a:spLocks noChangeArrowheads="1"/>
            </p:cNvSpPr>
            <p:nvPr/>
          </p:nvSpPr>
          <p:spPr bwMode="auto">
            <a:xfrm>
              <a:off x="0" y="-72571"/>
              <a:ext cx="12192000" cy="6930571"/>
            </a:xfrm>
            <a:prstGeom prst="rect">
              <a:avLst/>
            </a:prstGeom>
            <a:solidFill>
              <a:srgbClr val="238FBE"/>
            </a:solidFill>
            <a:ln>
              <a:noFill/>
            </a:ln>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 name="Freeform 7"/>
            <p:cNvSpPr>
              <a:spLocks/>
            </p:cNvSpPr>
            <p:nvPr/>
          </p:nvSpPr>
          <p:spPr bwMode="auto">
            <a:xfrm>
              <a:off x="4872489" y="943681"/>
              <a:ext cx="917575" cy="356306"/>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reeform 8"/>
            <p:cNvSpPr>
              <a:spLocks/>
            </p:cNvSpPr>
            <p:nvPr/>
          </p:nvSpPr>
          <p:spPr bwMode="auto">
            <a:xfrm>
              <a:off x="5745614" y="915460"/>
              <a:ext cx="866775" cy="405694"/>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reeform 9"/>
            <p:cNvSpPr>
              <a:spLocks/>
            </p:cNvSpPr>
            <p:nvPr/>
          </p:nvSpPr>
          <p:spPr bwMode="auto">
            <a:xfrm>
              <a:off x="6593339" y="943681"/>
              <a:ext cx="669925" cy="356306"/>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6" name="Group 35"/>
            <p:cNvGrpSpPr/>
            <p:nvPr/>
          </p:nvGrpSpPr>
          <p:grpSpPr>
            <a:xfrm>
              <a:off x="3337916" y="3116056"/>
              <a:ext cx="5602530" cy="1952809"/>
              <a:chOff x="3670064" y="3116056"/>
              <a:chExt cx="4952999" cy="1952809"/>
            </a:xfrm>
          </p:grpSpPr>
          <p:sp>
            <p:nvSpPr>
              <p:cNvPr id="9" name="Line 49"/>
              <p:cNvSpPr>
                <a:spLocks noChangeShapeType="1"/>
              </p:cNvSpPr>
              <p:nvPr/>
            </p:nvSpPr>
            <p:spPr bwMode="auto">
              <a:xfrm>
                <a:off x="3736738" y="4641820"/>
                <a:ext cx="4864100" cy="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50"/>
              <p:cNvSpPr>
                <a:spLocks noEditPoints="1"/>
              </p:cNvSpPr>
              <p:nvPr/>
            </p:nvSpPr>
            <p:spPr bwMode="auto">
              <a:xfrm>
                <a:off x="4622564" y="4010348"/>
                <a:ext cx="111125" cy="165806"/>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reeform 51"/>
              <p:cNvSpPr>
                <a:spLocks/>
              </p:cNvSpPr>
              <p:nvPr/>
            </p:nvSpPr>
            <p:spPr bwMode="auto">
              <a:xfrm>
                <a:off x="47686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Freeform 52"/>
              <p:cNvSpPr>
                <a:spLocks/>
              </p:cNvSpPr>
              <p:nvPr/>
            </p:nvSpPr>
            <p:spPr bwMode="auto">
              <a:xfrm>
                <a:off x="4898789" y="4010348"/>
                <a:ext cx="136525" cy="165806"/>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reeform 53"/>
              <p:cNvSpPr>
                <a:spLocks noEditPoints="1"/>
              </p:cNvSpPr>
              <p:nvPr/>
            </p:nvSpPr>
            <p:spPr bwMode="auto">
              <a:xfrm>
                <a:off x="5041663" y="4006821"/>
                <a:ext cx="152400" cy="172861"/>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reeform 54"/>
              <p:cNvSpPr>
                <a:spLocks/>
              </p:cNvSpPr>
              <p:nvPr/>
            </p:nvSpPr>
            <p:spPr bwMode="auto">
              <a:xfrm>
                <a:off x="5228989" y="4010348"/>
                <a:ext cx="123825" cy="165806"/>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55"/>
              <p:cNvSpPr>
                <a:spLocks noEditPoints="1"/>
              </p:cNvSpPr>
              <p:nvPr/>
            </p:nvSpPr>
            <p:spPr bwMode="auto">
              <a:xfrm>
                <a:off x="5400438" y="4010348"/>
                <a:ext cx="139700" cy="165806"/>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Freeform 56"/>
              <p:cNvSpPr>
                <a:spLocks/>
              </p:cNvSpPr>
              <p:nvPr/>
            </p:nvSpPr>
            <p:spPr bwMode="auto">
              <a:xfrm>
                <a:off x="5622689" y="4010348"/>
                <a:ext cx="117475" cy="165806"/>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57"/>
              <p:cNvSpPr>
                <a:spLocks/>
              </p:cNvSpPr>
              <p:nvPr/>
            </p:nvSpPr>
            <p:spPr bwMode="auto">
              <a:xfrm>
                <a:off x="5771913"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58"/>
              <p:cNvSpPr>
                <a:spLocks/>
              </p:cNvSpPr>
              <p:nvPr/>
            </p:nvSpPr>
            <p:spPr bwMode="auto">
              <a:xfrm>
                <a:off x="5937014" y="4010348"/>
                <a:ext cx="104775" cy="165806"/>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59"/>
              <p:cNvSpPr>
                <a:spLocks/>
              </p:cNvSpPr>
              <p:nvPr/>
            </p:nvSpPr>
            <p:spPr bwMode="auto">
              <a:xfrm>
                <a:off x="61338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60"/>
              <p:cNvSpPr>
                <a:spLocks noEditPoints="1"/>
              </p:cNvSpPr>
              <p:nvPr/>
            </p:nvSpPr>
            <p:spPr bwMode="auto">
              <a:xfrm>
                <a:off x="6302139" y="4006821"/>
                <a:ext cx="155575" cy="172861"/>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Freeform 61"/>
              <p:cNvSpPr>
                <a:spLocks/>
              </p:cNvSpPr>
              <p:nvPr/>
            </p:nvSpPr>
            <p:spPr bwMode="auto">
              <a:xfrm>
                <a:off x="6489463" y="4010348"/>
                <a:ext cx="127000" cy="165806"/>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Freeform 62"/>
              <p:cNvSpPr>
                <a:spLocks/>
              </p:cNvSpPr>
              <p:nvPr/>
            </p:nvSpPr>
            <p:spPr bwMode="auto">
              <a:xfrm>
                <a:off x="664503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63"/>
              <p:cNvSpPr>
                <a:spLocks noEditPoints="1"/>
              </p:cNvSpPr>
              <p:nvPr/>
            </p:nvSpPr>
            <p:spPr bwMode="auto">
              <a:xfrm>
                <a:off x="6797439" y="4010348"/>
                <a:ext cx="111125" cy="165806"/>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64"/>
              <p:cNvSpPr>
                <a:spLocks noEditPoints="1"/>
              </p:cNvSpPr>
              <p:nvPr/>
            </p:nvSpPr>
            <p:spPr bwMode="auto">
              <a:xfrm>
                <a:off x="6927613" y="4010348"/>
                <a:ext cx="146050" cy="165806"/>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Freeform 65"/>
              <p:cNvSpPr>
                <a:spLocks/>
              </p:cNvSpPr>
              <p:nvPr/>
            </p:nvSpPr>
            <p:spPr bwMode="auto">
              <a:xfrm>
                <a:off x="7086363" y="4006821"/>
                <a:ext cx="146050" cy="172861"/>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Freeform 66"/>
              <p:cNvSpPr>
                <a:spLocks/>
              </p:cNvSpPr>
              <p:nvPr/>
            </p:nvSpPr>
            <p:spPr bwMode="auto">
              <a:xfrm>
                <a:off x="7248288" y="4010348"/>
                <a:ext cx="120650" cy="165806"/>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Freeform 67"/>
              <p:cNvSpPr>
                <a:spLocks/>
              </p:cNvSpPr>
              <p:nvPr/>
            </p:nvSpPr>
            <p:spPr bwMode="auto">
              <a:xfrm>
                <a:off x="5997339" y="3288916"/>
                <a:ext cx="60325" cy="98778"/>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68"/>
              <p:cNvSpPr>
                <a:spLocks/>
              </p:cNvSpPr>
              <p:nvPr/>
            </p:nvSpPr>
            <p:spPr bwMode="auto">
              <a:xfrm>
                <a:off x="7915039" y="3271278"/>
                <a:ext cx="60325" cy="95250"/>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Freeform 69"/>
              <p:cNvSpPr>
                <a:spLocks noEditPoints="1"/>
              </p:cNvSpPr>
              <p:nvPr/>
            </p:nvSpPr>
            <p:spPr bwMode="auto">
              <a:xfrm>
                <a:off x="3670064" y="3253640"/>
                <a:ext cx="1362075" cy="723194"/>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Freeform 70"/>
              <p:cNvSpPr>
                <a:spLocks noEditPoints="1"/>
              </p:cNvSpPr>
              <p:nvPr/>
            </p:nvSpPr>
            <p:spPr bwMode="auto">
              <a:xfrm>
                <a:off x="4987689" y="3306556"/>
                <a:ext cx="1863725" cy="603250"/>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71"/>
              <p:cNvSpPr>
                <a:spLocks noEditPoints="1"/>
              </p:cNvSpPr>
              <p:nvPr/>
            </p:nvSpPr>
            <p:spPr bwMode="auto">
              <a:xfrm>
                <a:off x="6845064" y="3116056"/>
                <a:ext cx="1736725" cy="1176514"/>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Freeform 72"/>
              <p:cNvSpPr>
                <a:spLocks/>
              </p:cNvSpPr>
              <p:nvPr/>
            </p:nvSpPr>
            <p:spPr bwMode="auto">
              <a:xfrm>
                <a:off x="4181238" y="3747528"/>
                <a:ext cx="3708400" cy="183444"/>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Freeform 73"/>
              <p:cNvSpPr>
                <a:spLocks/>
              </p:cNvSpPr>
              <p:nvPr/>
            </p:nvSpPr>
            <p:spPr bwMode="auto">
              <a:xfrm>
                <a:off x="8448438" y="3207778"/>
                <a:ext cx="76200" cy="102306"/>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Freeform 74"/>
              <p:cNvSpPr>
                <a:spLocks/>
              </p:cNvSpPr>
              <p:nvPr/>
            </p:nvSpPr>
            <p:spPr bwMode="auto">
              <a:xfrm>
                <a:off x="8534163" y="3207778"/>
                <a:ext cx="88900" cy="102306"/>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34"/>
              <p:cNvSpPr txBox="1"/>
              <p:nvPr/>
            </p:nvSpPr>
            <p:spPr>
              <a:xfrm>
                <a:off x="3996590" y="4668755"/>
                <a:ext cx="442533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$7 </a:t>
                </a:r>
                <a:r>
                  <a:rPr kumimoji="0" lang="en-US" sz="1800" b="0" i="0" u="none" strike="noStrike" kern="1200" cap="none" spc="0" normalizeH="0" baseline="0" noProof="0" dirty="0">
                    <a:ln>
                      <a:noFill/>
                    </a:ln>
                    <a:solidFill>
                      <a:prstClr val="white"/>
                    </a:solidFill>
                    <a:effectLst/>
                    <a:uLnTx/>
                    <a:uFillTx/>
                    <a:latin typeface="Calibri"/>
                    <a:ea typeface="+mn-ea"/>
                    <a:cs typeface="+mn-cs"/>
                  </a:rPr>
                  <a:t>BILLION | </a:t>
                </a:r>
                <a:r>
                  <a:rPr kumimoji="0" lang="en-US" sz="2000" b="1" i="0" u="none" strike="noStrike" kern="1200" cap="none" spc="0" normalizeH="0" baseline="0" noProof="0" dirty="0">
                    <a:ln>
                      <a:noFill/>
                    </a:ln>
                    <a:solidFill>
                      <a:prstClr val="white"/>
                    </a:solidFill>
                    <a:effectLst/>
                    <a:uLnTx/>
                    <a:uFillTx/>
                    <a:latin typeface="Calibri"/>
                    <a:ea typeface="+mn-ea"/>
                    <a:cs typeface="+mn-cs"/>
                  </a:rPr>
                  <a:t>110,000</a:t>
                </a:r>
                <a:r>
                  <a:rPr kumimoji="0" lang="en-US" sz="1800"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800" b="1" i="0" u="none" strike="noStrike" kern="1200" cap="none" spc="0" normalizeH="0" baseline="0" noProof="0" dirty="0">
                    <a:ln>
                      <a:noFill/>
                    </a:ln>
                    <a:solidFill>
                      <a:prstClr val="white"/>
                    </a:solidFill>
                    <a:effectLst/>
                    <a:uLnTx/>
                    <a:uFillTx/>
                    <a:latin typeface="Calibri"/>
                    <a:ea typeface="+mn-ea"/>
                    <a:cs typeface="+mn-cs"/>
                  </a:rPr>
                  <a:t>31</a:t>
                </a:r>
                <a:r>
                  <a:rPr kumimoji="0" lang="en-US" sz="1800" b="0" i="0" u="none" strike="noStrike" kern="1200" cap="none" spc="0" normalizeH="0" baseline="0" noProof="0" dirty="0">
                    <a:ln>
                      <a:noFill/>
                    </a:ln>
                    <a:solidFill>
                      <a:prstClr val="white"/>
                    </a:solidFill>
                    <a:effectLst/>
                    <a:uLnTx/>
                    <a:uFillTx/>
                    <a:latin typeface="Calibri"/>
                    <a:ea typeface="+mn-ea"/>
                    <a:cs typeface="+mn-cs"/>
                  </a:rPr>
                  <a:t> COUNTRIES</a:t>
                </a:r>
              </a:p>
            </p:txBody>
          </p:sp>
        </p:grpSp>
      </p:grpSp>
    </p:spTree>
    <p:extLst>
      <p:ext uri="{BB962C8B-B14F-4D97-AF65-F5344CB8AC3E}">
        <p14:creationId xmlns:p14="http://schemas.microsoft.com/office/powerpoint/2010/main" val="11065536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B46C-70AF-48A1-8DFB-D6250307A763}"/>
              </a:ext>
            </a:extLst>
          </p:cNvPr>
          <p:cNvSpPr>
            <a:spLocks noGrp="1"/>
          </p:cNvSpPr>
          <p:nvPr>
            <p:ph type="title"/>
          </p:nvPr>
        </p:nvSpPr>
        <p:spPr/>
        <p:txBody>
          <a:bodyPr/>
          <a:lstStyle/>
          <a:p>
            <a:r>
              <a:rPr lang="en-US" sz="2800" b="1" dirty="0"/>
              <a:t>Containerization</a:t>
            </a:r>
          </a:p>
        </p:txBody>
      </p:sp>
      <p:sp>
        <p:nvSpPr>
          <p:cNvPr id="4" name="Rectangle: Rounded Corners 3">
            <a:extLst>
              <a:ext uri="{FF2B5EF4-FFF2-40B4-BE49-F238E27FC236}">
                <a16:creationId xmlns:a16="http://schemas.microsoft.com/office/drawing/2014/main" id="{744D1501-D244-4E96-96CC-E1607BC011D7}"/>
              </a:ext>
            </a:extLst>
          </p:cNvPr>
          <p:cNvSpPr/>
          <p:nvPr/>
        </p:nvSpPr>
        <p:spPr bwMode="auto">
          <a:xfrm>
            <a:off x="1352550" y="4596032"/>
            <a:ext cx="3486150" cy="571500"/>
          </a:xfrm>
          <a:prstGeom prst="roundRect">
            <a:avLst/>
          </a:prstGeom>
          <a:solidFill>
            <a:srgbClr val="0066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Host OS</a:t>
            </a:r>
          </a:p>
        </p:txBody>
      </p:sp>
      <p:sp>
        <p:nvSpPr>
          <p:cNvPr id="5" name="Rectangle: Rounded Corners 4">
            <a:extLst>
              <a:ext uri="{FF2B5EF4-FFF2-40B4-BE49-F238E27FC236}">
                <a16:creationId xmlns:a16="http://schemas.microsoft.com/office/drawing/2014/main" id="{F00286B3-ADBC-4FD4-8F10-9596EB7E3E1F}"/>
              </a:ext>
            </a:extLst>
          </p:cNvPr>
          <p:cNvSpPr/>
          <p:nvPr/>
        </p:nvSpPr>
        <p:spPr bwMode="auto">
          <a:xfrm>
            <a:off x="1352550" y="4019550"/>
            <a:ext cx="3486150" cy="571500"/>
          </a:xfrm>
          <a:prstGeom prst="roundRect">
            <a:avLst/>
          </a:prstGeom>
          <a:solidFill>
            <a:srgbClr val="FF9933"/>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a:latin typeface="Arial" charset="0"/>
              </a:rPr>
              <a:t>Container Engine</a:t>
            </a:r>
            <a:endParaRPr kumimoji="0" lang="en-US" sz="28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C66F661B-03F4-4EBA-9081-DB7FF907F8C8}"/>
              </a:ext>
            </a:extLst>
          </p:cNvPr>
          <p:cNvSpPr/>
          <p:nvPr/>
        </p:nvSpPr>
        <p:spPr bwMode="auto">
          <a:xfrm>
            <a:off x="1538288" y="2665818"/>
            <a:ext cx="914400" cy="457200"/>
          </a:xfrm>
          <a:prstGeom prst="rect">
            <a:avLst/>
          </a:prstGeom>
          <a:solidFill>
            <a:srgbClr val="33CC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App1</a:t>
            </a:r>
          </a:p>
        </p:txBody>
      </p:sp>
      <p:sp>
        <p:nvSpPr>
          <p:cNvPr id="8" name="Rectangle 7">
            <a:extLst>
              <a:ext uri="{FF2B5EF4-FFF2-40B4-BE49-F238E27FC236}">
                <a16:creationId xmlns:a16="http://schemas.microsoft.com/office/drawing/2014/main" id="{A3865674-0D45-4674-A3DC-711BE71122A0}"/>
              </a:ext>
            </a:extLst>
          </p:cNvPr>
          <p:cNvSpPr/>
          <p:nvPr/>
        </p:nvSpPr>
        <p:spPr bwMode="auto">
          <a:xfrm>
            <a:off x="1538288" y="3127707"/>
            <a:ext cx="914400" cy="896825"/>
          </a:xfrm>
          <a:prstGeom prst="rect">
            <a:avLst/>
          </a:prstGeom>
          <a:solidFill>
            <a:srgbClr val="F6A8C6"/>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Bins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&amp;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Libs </a:t>
            </a:r>
          </a:p>
        </p:txBody>
      </p:sp>
      <p:sp>
        <p:nvSpPr>
          <p:cNvPr id="10" name="Rectangle 9">
            <a:extLst>
              <a:ext uri="{FF2B5EF4-FFF2-40B4-BE49-F238E27FC236}">
                <a16:creationId xmlns:a16="http://schemas.microsoft.com/office/drawing/2014/main" id="{F52DD03B-58CE-47BC-9AF1-AA1E1363584A}"/>
              </a:ext>
            </a:extLst>
          </p:cNvPr>
          <p:cNvSpPr/>
          <p:nvPr/>
        </p:nvSpPr>
        <p:spPr bwMode="auto">
          <a:xfrm>
            <a:off x="2638425" y="2665818"/>
            <a:ext cx="914400" cy="457200"/>
          </a:xfrm>
          <a:prstGeom prst="rect">
            <a:avLst/>
          </a:prstGeom>
          <a:solidFill>
            <a:srgbClr val="33CC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App2</a:t>
            </a:r>
          </a:p>
        </p:txBody>
      </p:sp>
      <p:sp>
        <p:nvSpPr>
          <p:cNvPr id="11" name="Rectangle 10">
            <a:extLst>
              <a:ext uri="{FF2B5EF4-FFF2-40B4-BE49-F238E27FC236}">
                <a16:creationId xmlns:a16="http://schemas.microsoft.com/office/drawing/2014/main" id="{56871478-101B-4922-A68A-20351BD8AF18}"/>
              </a:ext>
            </a:extLst>
          </p:cNvPr>
          <p:cNvSpPr/>
          <p:nvPr/>
        </p:nvSpPr>
        <p:spPr bwMode="auto">
          <a:xfrm>
            <a:off x="2638425" y="3123018"/>
            <a:ext cx="914400" cy="887154"/>
          </a:xfrm>
          <a:prstGeom prst="rect">
            <a:avLst/>
          </a:prstGeom>
          <a:solidFill>
            <a:srgbClr val="F6A8C6"/>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Bins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&amp;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Libs </a:t>
            </a:r>
          </a:p>
        </p:txBody>
      </p:sp>
      <p:sp>
        <p:nvSpPr>
          <p:cNvPr id="13" name="Rectangle 12">
            <a:extLst>
              <a:ext uri="{FF2B5EF4-FFF2-40B4-BE49-F238E27FC236}">
                <a16:creationId xmlns:a16="http://schemas.microsoft.com/office/drawing/2014/main" id="{389FFA42-BC97-4C75-95CD-4A8F6381F42A}"/>
              </a:ext>
            </a:extLst>
          </p:cNvPr>
          <p:cNvSpPr/>
          <p:nvPr/>
        </p:nvSpPr>
        <p:spPr bwMode="auto">
          <a:xfrm>
            <a:off x="3762375" y="2661129"/>
            <a:ext cx="914400" cy="457200"/>
          </a:xfrm>
          <a:prstGeom prst="rect">
            <a:avLst/>
          </a:prstGeom>
          <a:solidFill>
            <a:srgbClr val="33CC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App1</a:t>
            </a:r>
          </a:p>
        </p:txBody>
      </p:sp>
      <p:sp>
        <p:nvSpPr>
          <p:cNvPr id="14" name="Rectangle 13">
            <a:extLst>
              <a:ext uri="{FF2B5EF4-FFF2-40B4-BE49-F238E27FC236}">
                <a16:creationId xmlns:a16="http://schemas.microsoft.com/office/drawing/2014/main" id="{0AE5621C-F9FA-4575-8E1B-51DB8AD64105}"/>
              </a:ext>
            </a:extLst>
          </p:cNvPr>
          <p:cNvSpPr/>
          <p:nvPr/>
        </p:nvSpPr>
        <p:spPr bwMode="auto">
          <a:xfrm>
            <a:off x="3762375" y="3123018"/>
            <a:ext cx="914400" cy="887154"/>
          </a:xfrm>
          <a:prstGeom prst="rect">
            <a:avLst/>
          </a:prstGeom>
          <a:solidFill>
            <a:srgbClr val="F6A8C6"/>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Bins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&amp;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Libs </a:t>
            </a:r>
          </a:p>
        </p:txBody>
      </p:sp>
      <p:sp>
        <p:nvSpPr>
          <p:cNvPr id="16" name="TextBox 15">
            <a:extLst>
              <a:ext uri="{FF2B5EF4-FFF2-40B4-BE49-F238E27FC236}">
                <a16:creationId xmlns:a16="http://schemas.microsoft.com/office/drawing/2014/main" id="{B0445B16-F20E-4BF0-8C2B-442388694096}"/>
              </a:ext>
            </a:extLst>
          </p:cNvPr>
          <p:cNvSpPr txBox="1"/>
          <p:nvPr/>
        </p:nvSpPr>
        <p:spPr>
          <a:xfrm>
            <a:off x="1219200" y="1773975"/>
            <a:ext cx="3620086" cy="830997"/>
          </a:xfrm>
          <a:prstGeom prst="rect">
            <a:avLst/>
          </a:prstGeom>
          <a:noFill/>
        </p:spPr>
        <p:txBody>
          <a:bodyPr wrap="square" rtlCol="0">
            <a:spAutoFit/>
          </a:bodyPr>
          <a:lstStyle/>
          <a:p>
            <a:pPr algn="ctr"/>
            <a:r>
              <a:rPr lang="en-US" sz="2400" b="1" dirty="0">
                <a:solidFill>
                  <a:srgbClr val="003399"/>
                </a:solidFill>
              </a:rPr>
              <a:t>Containerization Technique</a:t>
            </a:r>
          </a:p>
        </p:txBody>
      </p:sp>
      <p:sp>
        <p:nvSpPr>
          <p:cNvPr id="17" name="Left Brace 16">
            <a:extLst>
              <a:ext uri="{FF2B5EF4-FFF2-40B4-BE49-F238E27FC236}">
                <a16:creationId xmlns:a16="http://schemas.microsoft.com/office/drawing/2014/main" id="{B62823C8-1F2E-4EC8-A888-AA833B32DFAD}"/>
              </a:ext>
            </a:extLst>
          </p:cNvPr>
          <p:cNvSpPr/>
          <p:nvPr/>
        </p:nvSpPr>
        <p:spPr bwMode="auto">
          <a:xfrm>
            <a:off x="1055078" y="2437459"/>
            <a:ext cx="343192" cy="1572713"/>
          </a:xfrm>
          <a:prstGeom prst="leftBrace">
            <a:avLst/>
          </a:prstGeom>
          <a:solidFill>
            <a:schemeClr val="bg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B49AE846-49C3-4B43-9C7D-57ED4A2692D4}"/>
              </a:ext>
            </a:extLst>
          </p:cNvPr>
          <p:cNvSpPr txBox="1"/>
          <p:nvPr/>
        </p:nvSpPr>
        <p:spPr>
          <a:xfrm rot="16200000">
            <a:off x="242446" y="3127707"/>
            <a:ext cx="1162882" cy="369332"/>
          </a:xfrm>
          <a:prstGeom prst="rect">
            <a:avLst/>
          </a:prstGeom>
          <a:noFill/>
        </p:spPr>
        <p:txBody>
          <a:bodyPr wrap="none" rtlCol="0">
            <a:spAutoFit/>
          </a:bodyPr>
          <a:lstStyle/>
          <a:p>
            <a:r>
              <a:rPr lang="en-US" dirty="0"/>
              <a:t>containers</a:t>
            </a:r>
          </a:p>
        </p:txBody>
      </p:sp>
      <p:sp>
        <p:nvSpPr>
          <p:cNvPr id="19" name="Rectangle: Rounded Corners 18">
            <a:extLst>
              <a:ext uri="{FF2B5EF4-FFF2-40B4-BE49-F238E27FC236}">
                <a16:creationId xmlns:a16="http://schemas.microsoft.com/office/drawing/2014/main" id="{78D98EBC-AAA2-4408-9833-BD16F4D113A1}"/>
              </a:ext>
            </a:extLst>
          </p:cNvPr>
          <p:cNvSpPr/>
          <p:nvPr/>
        </p:nvSpPr>
        <p:spPr bwMode="auto">
          <a:xfrm>
            <a:off x="6096000" y="1928169"/>
            <a:ext cx="2457450" cy="509290"/>
          </a:xfrm>
          <a:prstGeom prst="roundRect">
            <a:avLst/>
          </a:prstGeom>
          <a:solidFill>
            <a:srgbClr val="0070C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1"/>
                </a:solidFill>
                <a:effectLst/>
                <a:latin typeface="Arial" charset="0"/>
              </a:rPr>
              <a:t>Advantages</a:t>
            </a:r>
          </a:p>
        </p:txBody>
      </p:sp>
      <p:sp>
        <p:nvSpPr>
          <p:cNvPr id="20" name="TextBox 19">
            <a:extLst>
              <a:ext uri="{FF2B5EF4-FFF2-40B4-BE49-F238E27FC236}">
                <a16:creationId xmlns:a16="http://schemas.microsoft.com/office/drawing/2014/main" id="{4E63BB00-419B-4F48-A03D-5349A4064C64}"/>
              </a:ext>
            </a:extLst>
          </p:cNvPr>
          <p:cNvSpPr txBox="1"/>
          <p:nvPr/>
        </p:nvSpPr>
        <p:spPr>
          <a:xfrm>
            <a:off x="6353687" y="2460896"/>
            <a:ext cx="430002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Containers on same OS kernel are lighter and smaller</a:t>
            </a:r>
          </a:p>
          <a:p>
            <a:endParaRPr lang="en-US" sz="2400" dirty="0"/>
          </a:p>
          <a:p>
            <a:pPr marL="285750" indent="-285750">
              <a:buFont typeface="Arial" panose="020B0604020202020204" pitchFamily="34" charset="0"/>
              <a:buChar char="•"/>
            </a:pPr>
            <a:r>
              <a:rPr lang="en-US" sz="2400" dirty="0"/>
              <a:t>Better Resource Utilization</a:t>
            </a:r>
          </a:p>
          <a:p>
            <a:endParaRPr lang="en-US" sz="2400" dirty="0"/>
          </a:p>
          <a:p>
            <a:pPr marL="285750" indent="-285750">
              <a:buFont typeface="Arial" panose="020B0604020202020204" pitchFamily="34" charset="0"/>
              <a:buChar char="•"/>
            </a:pPr>
            <a:r>
              <a:rPr lang="en-US" sz="2400" dirty="0"/>
              <a:t> Short Boot-up process</a:t>
            </a:r>
          </a:p>
        </p:txBody>
      </p:sp>
      <p:sp>
        <p:nvSpPr>
          <p:cNvPr id="21" name="TextBox 20">
            <a:extLst>
              <a:ext uri="{FF2B5EF4-FFF2-40B4-BE49-F238E27FC236}">
                <a16:creationId xmlns:a16="http://schemas.microsoft.com/office/drawing/2014/main" id="{0C9511FC-0891-4026-80CA-2351FC498055}"/>
              </a:ext>
            </a:extLst>
          </p:cNvPr>
          <p:cNvSpPr txBox="1"/>
          <p:nvPr/>
        </p:nvSpPr>
        <p:spPr>
          <a:xfrm>
            <a:off x="639220" y="1182879"/>
            <a:ext cx="5833182" cy="400110"/>
          </a:xfrm>
          <a:prstGeom prst="rect">
            <a:avLst/>
          </a:prstGeom>
          <a:noFill/>
        </p:spPr>
        <p:txBody>
          <a:bodyPr wrap="square" rtlCol="0">
            <a:spAutoFit/>
          </a:bodyPr>
          <a:lstStyle/>
          <a:p>
            <a:r>
              <a:rPr lang="en-US" sz="2000" b="1" dirty="0"/>
              <a:t>Containerization is just like Virtualization at OS Level</a:t>
            </a:r>
          </a:p>
        </p:txBody>
      </p:sp>
    </p:spTree>
    <p:extLst>
      <p:ext uri="{BB962C8B-B14F-4D97-AF65-F5344CB8AC3E}">
        <p14:creationId xmlns:p14="http://schemas.microsoft.com/office/powerpoint/2010/main" val="37811274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3" grpId="0" animBg="1"/>
      <p:bldP spid="14" grpId="0" animBg="1"/>
      <p:bldP spid="16" grpId="0"/>
      <p:bldP spid="17" grpId="0" animBg="1"/>
      <p:bldP spid="18" grpId="0"/>
      <p:bldP spid="19"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210515-7602-42C7-8922-72B5197C154F}"/>
              </a:ext>
            </a:extLst>
          </p:cNvPr>
          <p:cNvSpPr txBox="1"/>
          <p:nvPr/>
        </p:nvSpPr>
        <p:spPr>
          <a:xfrm>
            <a:off x="980660" y="1325217"/>
            <a:ext cx="9833113" cy="1015663"/>
          </a:xfrm>
          <a:prstGeom prst="rect">
            <a:avLst/>
          </a:prstGeom>
          <a:noFill/>
        </p:spPr>
        <p:txBody>
          <a:bodyPr wrap="square" rtlCol="0">
            <a:spAutoFit/>
          </a:bodyPr>
          <a:lstStyle/>
          <a:p>
            <a:r>
              <a:rPr lang="en-IN" sz="2000" dirty="0"/>
              <a:t>Docker is a open source containerization platform from Linux academy which packages applications and all its dependencies together in the form of containers so as to ensure that the application works seamlessly in any environment be it Dev, Test , UAT or PROD</a:t>
            </a:r>
          </a:p>
        </p:txBody>
      </p:sp>
      <p:sp>
        <p:nvSpPr>
          <p:cNvPr id="4" name="Title 1">
            <a:extLst>
              <a:ext uri="{FF2B5EF4-FFF2-40B4-BE49-F238E27FC236}">
                <a16:creationId xmlns:a16="http://schemas.microsoft.com/office/drawing/2014/main" id="{AE4C300E-BBF7-46F3-9F05-F654E0EB8C3E}"/>
              </a:ext>
            </a:extLst>
          </p:cNvPr>
          <p:cNvSpPr txBox="1">
            <a:spLocks/>
          </p:cNvSpPr>
          <p:nvPr/>
        </p:nvSpPr>
        <p:spPr bwMode="auto">
          <a:xfrm>
            <a:off x="200465" y="124554"/>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Arial" panose="020B0604020202020204" pitchFamily="34" charset="0"/>
                <a:cs typeface="Arial" panose="020B0604020202020204" pitchFamily="34" charset="0"/>
              </a:rPr>
              <a:t>What is Docker ?</a:t>
            </a:r>
          </a:p>
        </p:txBody>
      </p:sp>
      <p:sp>
        <p:nvSpPr>
          <p:cNvPr id="5" name="Rectangle: Rounded Corners 4">
            <a:extLst>
              <a:ext uri="{FF2B5EF4-FFF2-40B4-BE49-F238E27FC236}">
                <a16:creationId xmlns:a16="http://schemas.microsoft.com/office/drawing/2014/main" id="{7491D8B6-4831-4526-BADB-800E87D144E2}"/>
              </a:ext>
            </a:extLst>
          </p:cNvPr>
          <p:cNvSpPr/>
          <p:nvPr/>
        </p:nvSpPr>
        <p:spPr bwMode="auto">
          <a:xfrm>
            <a:off x="1338482" y="5280889"/>
            <a:ext cx="3486150" cy="571500"/>
          </a:xfrm>
          <a:prstGeom prst="roundRect">
            <a:avLst/>
          </a:prstGeom>
          <a:solidFill>
            <a:srgbClr val="0066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Host OS</a:t>
            </a:r>
          </a:p>
        </p:txBody>
      </p:sp>
      <p:sp>
        <p:nvSpPr>
          <p:cNvPr id="6" name="Rectangle: Rounded Corners 5">
            <a:extLst>
              <a:ext uri="{FF2B5EF4-FFF2-40B4-BE49-F238E27FC236}">
                <a16:creationId xmlns:a16="http://schemas.microsoft.com/office/drawing/2014/main" id="{5F8C5B2D-8688-45F2-9295-B025A843CD7F}"/>
              </a:ext>
            </a:extLst>
          </p:cNvPr>
          <p:cNvSpPr/>
          <p:nvPr/>
        </p:nvSpPr>
        <p:spPr bwMode="auto">
          <a:xfrm>
            <a:off x="1338482" y="4704407"/>
            <a:ext cx="3486150" cy="571500"/>
          </a:xfrm>
          <a:prstGeom prst="roundRect">
            <a:avLst/>
          </a:prstGeom>
          <a:solidFill>
            <a:srgbClr val="FF9933"/>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a:latin typeface="Arial" charset="0"/>
              </a:rPr>
              <a:t>Docker Engine</a:t>
            </a:r>
            <a:endParaRPr kumimoji="0" lang="en-US" sz="28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2A812F99-77C2-401D-84B1-481F80F6A6D6}"/>
              </a:ext>
            </a:extLst>
          </p:cNvPr>
          <p:cNvSpPr/>
          <p:nvPr/>
        </p:nvSpPr>
        <p:spPr bwMode="auto">
          <a:xfrm>
            <a:off x="1524220" y="3350675"/>
            <a:ext cx="914400" cy="457200"/>
          </a:xfrm>
          <a:prstGeom prst="rect">
            <a:avLst/>
          </a:prstGeom>
          <a:solidFill>
            <a:srgbClr val="33CC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App1</a:t>
            </a:r>
          </a:p>
        </p:txBody>
      </p:sp>
      <p:sp>
        <p:nvSpPr>
          <p:cNvPr id="8" name="Rectangle 7">
            <a:extLst>
              <a:ext uri="{FF2B5EF4-FFF2-40B4-BE49-F238E27FC236}">
                <a16:creationId xmlns:a16="http://schemas.microsoft.com/office/drawing/2014/main" id="{4AD48A24-7DE9-43D9-85F6-631C6C1ED765}"/>
              </a:ext>
            </a:extLst>
          </p:cNvPr>
          <p:cNvSpPr/>
          <p:nvPr/>
        </p:nvSpPr>
        <p:spPr bwMode="auto">
          <a:xfrm>
            <a:off x="1524220" y="3812564"/>
            <a:ext cx="914400" cy="896825"/>
          </a:xfrm>
          <a:prstGeom prst="rect">
            <a:avLst/>
          </a:prstGeom>
          <a:solidFill>
            <a:srgbClr val="F6A8C6"/>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Bins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&amp;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Libs </a:t>
            </a:r>
          </a:p>
        </p:txBody>
      </p:sp>
      <p:sp>
        <p:nvSpPr>
          <p:cNvPr id="9" name="Rectangle 8">
            <a:extLst>
              <a:ext uri="{FF2B5EF4-FFF2-40B4-BE49-F238E27FC236}">
                <a16:creationId xmlns:a16="http://schemas.microsoft.com/office/drawing/2014/main" id="{A19660DC-D3E8-4482-8B96-8AC144E71788}"/>
              </a:ext>
            </a:extLst>
          </p:cNvPr>
          <p:cNvSpPr/>
          <p:nvPr/>
        </p:nvSpPr>
        <p:spPr bwMode="auto">
          <a:xfrm>
            <a:off x="2624357" y="3350675"/>
            <a:ext cx="914400" cy="457200"/>
          </a:xfrm>
          <a:prstGeom prst="rect">
            <a:avLst/>
          </a:prstGeom>
          <a:solidFill>
            <a:srgbClr val="33CC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App2</a:t>
            </a:r>
          </a:p>
        </p:txBody>
      </p:sp>
      <p:sp>
        <p:nvSpPr>
          <p:cNvPr id="10" name="Rectangle 9">
            <a:extLst>
              <a:ext uri="{FF2B5EF4-FFF2-40B4-BE49-F238E27FC236}">
                <a16:creationId xmlns:a16="http://schemas.microsoft.com/office/drawing/2014/main" id="{BA3FD111-4F18-4CD3-8044-FA08375079B3}"/>
              </a:ext>
            </a:extLst>
          </p:cNvPr>
          <p:cNvSpPr/>
          <p:nvPr/>
        </p:nvSpPr>
        <p:spPr bwMode="auto">
          <a:xfrm>
            <a:off x="2624357" y="3807875"/>
            <a:ext cx="914400" cy="887154"/>
          </a:xfrm>
          <a:prstGeom prst="rect">
            <a:avLst/>
          </a:prstGeom>
          <a:solidFill>
            <a:srgbClr val="F6A8C6"/>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Bins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&amp;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Libs </a:t>
            </a:r>
          </a:p>
        </p:txBody>
      </p:sp>
      <p:sp>
        <p:nvSpPr>
          <p:cNvPr id="11" name="Rectangle 10">
            <a:extLst>
              <a:ext uri="{FF2B5EF4-FFF2-40B4-BE49-F238E27FC236}">
                <a16:creationId xmlns:a16="http://schemas.microsoft.com/office/drawing/2014/main" id="{E5F3A2F9-B269-4560-AA2C-6006326D6502}"/>
              </a:ext>
            </a:extLst>
          </p:cNvPr>
          <p:cNvSpPr/>
          <p:nvPr/>
        </p:nvSpPr>
        <p:spPr bwMode="auto">
          <a:xfrm>
            <a:off x="3748307" y="3345986"/>
            <a:ext cx="914400" cy="457200"/>
          </a:xfrm>
          <a:prstGeom prst="rect">
            <a:avLst/>
          </a:prstGeom>
          <a:solidFill>
            <a:srgbClr val="33CCCC"/>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App3</a:t>
            </a:r>
          </a:p>
        </p:txBody>
      </p:sp>
      <p:sp>
        <p:nvSpPr>
          <p:cNvPr id="12" name="Rectangle 11">
            <a:extLst>
              <a:ext uri="{FF2B5EF4-FFF2-40B4-BE49-F238E27FC236}">
                <a16:creationId xmlns:a16="http://schemas.microsoft.com/office/drawing/2014/main" id="{E88ED28D-D64F-462C-A9D2-9B4930F1CA37}"/>
              </a:ext>
            </a:extLst>
          </p:cNvPr>
          <p:cNvSpPr/>
          <p:nvPr/>
        </p:nvSpPr>
        <p:spPr bwMode="auto">
          <a:xfrm>
            <a:off x="3748307" y="3807875"/>
            <a:ext cx="914400" cy="887154"/>
          </a:xfrm>
          <a:prstGeom prst="rect">
            <a:avLst/>
          </a:prstGeom>
          <a:solidFill>
            <a:srgbClr val="F6A8C6"/>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Bins </a:t>
            </a:r>
          </a:p>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Arial" charset="0"/>
              </a:rPr>
              <a:t>  </a:t>
            </a:r>
            <a:r>
              <a:rPr kumimoji="0" lang="en-US" sz="1600" b="0" i="0" u="none" strike="noStrike" cap="none" normalizeH="0" baseline="0" dirty="0">
                <a:ln>
                  <a:noFill/>
                </a:ln>
                <a:solidFill>
                  <a:schemeClr val="tx1"/>
                </a:solidFill>
                <a:effectLst/>
                <a:latin typeface="Arial" charset="0"/>
              </a:rPr>
              <a:t>&amp;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Libs </a:t>
            </a:r>
          </a:p>
        </p:txBody>
      </p:sp>
      <p:cxnSp>
        <p:nvCxnSpPr>
          <p:cNvPr id="14" name="Straight Arrow Connector 13">
            <a:extLst>
              <a:ext uri="{FF2B5EF4-FFF2-40B4-BE49-F238E27FC236}">
                <a16:creationId xmlns:a16="http://schemas.microsoft.com/office/drawing/2014/main" id="{D29E646D-CCA4-4FC5-B28C-C59F91F0D66B}"/>
              </a:ext>
            </a:extLst>
          </p:cNvPr>
          <p:cNvCxnSpPr>
            <a:cxnSpLocks/>
            <a:endCxn id="7" idx="0"/>
          </p:cNvCxnSpPr>
          <p:nvPr/>
        </p:nvCxnSpPr>
        <p:spPr bwMode="auto">
          <a:xfrm>
            <a:off x="1981420" y="2792243"/>
            <a:ext cx="0" cy="55843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16" name="Straight Arrow Connector 15">
            <a:extLst>
              <a:ext uri="{FF2B5EF4-FFF2-40B4-BE49-F238E27FC236}">
                <a16:creationId xmlns:a16="http://schemas.microsoft.com/office/drawing/2014/main" id="{CE9EDC72-A180-4E1B-B5C3-7CDA29DE684A}"/>
              </a:ext>
            </a:extLst>
          </p:cNvPr>
          <p:cNvCxnSpPr>
            <a:cxnSpLocks/>
          </p:cNvCxnSpPr>
          <p:nvPr/>
        </p:nvCxnSpPr>
        <p:spPr bwMode="auto">
          <a:xfrm>
            <a:off x="3048220" y="2787554"/>
            <a:ext cx="0" cy="55843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cxnSp>
        <p:nvCxnSpPr>
          <p:cNvPr id="17" name="Straight Arrow Connector 16">
            <a:extLst>
              <a:ext uri="{FF2B5EF4-FFF2-40B4-BE49-F238E27FC236}">
                <a16:creationId xmlns:a16="http://schemas.microsoft.com/office/drawing/2014/main" id="{90C1E3A3-A5C8-45EB-9860-73B205559898}"/>
              </a:ext>
            </a:extLst>
          </p:cNvPr>
          <p:cNvCxnSpPr>
            <a:cxnSpLocks/>
          </p:cNvCxnSpPr>
          <p:nvPr/>
        </p:nvCxnSpPr>
        <p:spPr bwMode="auto">
          <a:xfrm>
            <a:off x="4185358" y="2787554"/>
            <a:ext cx="0" cy="558432"/>
          </a:xfrm>
          <a:prstGeom prst="straightConnector1">
            <a:avLst/>
          </a:prstGeom>
          <a:solidFill>
            <a:schemeClr val="accent1"/>
          </a:solidFill>
          <a:ln w="3175" cap="flat" cmpd="sng" algn="ctr">
            <a:solidFill>
              <a:srgbClr val="850909"/>
            </a:solidFill>
            <a:prstDash val="solid"/>
            <a:miter lim="800000"/>
            <a:headEnd type="none" w="sm" len="sm"/>
            <a:tailEnd type="triangle"/>
          </a:ln>
          <a:effectLst/>
        </p:spPr>
      </p:cxnSp>
      <p:sp>
        <p:nvSpPr>
          <p:cNvPr id="18" name="TextBox 17">
            <a:extLst>
              <a:ext uri="{FF2B5EF4-FFF2-40B4-BE49-F238E27FC236}">
                <a16:creationId xmlns:a16="http://schemas.microsoft.com/office/drawing/2014/main" id="{28CBCAA8-044F-4372-BD50-68483D6BF763}"/>
              </a:ext>
            </a:extLst>
          </p:cNvPr>
          <p:cNvSpPr txBox="1"/>
          <p:nvPr/>
        </p:nvSpPr>
        <p:spPr>
          <a:xfrm>
            <a:off x="1113187" y="2494306"/>
            <a:ext cx="1267479" cy="369332"/>
          </a:xfrm>
          <a:prstGeom prst="rect">
            <a:avLst/>
          </a:prstGeom>
          <a:noFill/>
        </p:spPr>
        <p:txBody>
          <a:bodyPr wrap="square" rtlCol="0">
            <a:spAutoFit/>
          </a:bodyPr>
          <a:lstStyle/>
          <a:p>
            <a:r>
              <a:rPr lang="en-US" b="1" dirty="0">
                <a:solidFill>
                  <a:srgbClr val="FF6600"/>
                </a:solidFill>
              </a:rPr>
              <a:t>container1</a:t>
            </a:r>
          </a:p>
        </p:txBody>
      </p:sp>
      <p:sp>
        <p:nvSpPr>
          <p:cNvPr id="19" name="TextBox 18">
            <a:extLst>
              <a:ext uri="{FF2B5EF4-FFF2-40B4-BE49-F238E27FC236}">
                <a16:creationId xmlns:a16="http://schemas.microsoft.com/office/drawing/2014/main" id="{95BED37E-994C-402D-A6CD-A6CF5058726A}"/>
              </a:ext>
            </a:extLst>
          </p:cNvPr>
          <p:cNvSpPr txBox="1"/>
          <p:nvPr/>
        </p:nvSpPr>
        <p:spPr>
          <a:xfrm>
            <a:off x="2559737" y="2503684"/>
            <a:ext cx="1267479" cy="369332"/>
          </a:xfrm>
          <a:prstGeom prst="rect">
            <a:avLst/>
          </a:prstGeom>
          <a:noFill/>
        </p:spPr>
        <p:txBody>
          <a:bodyPr wrap="square" rtlCol="0">
            <a:spAutoFit/>
          </a:bodyPr>
          <a:lstStyle/>
          <a:p>
            <a:r>
              <a:rPr lang="en-US" b="1" dirty="0">
                <a:solidFill>
                  <a:srgbClr val="FF6600"/>
                </a:solidFill>
              </a:rPr>
              <a:t>container2</a:t>
            </a:r>
          </a:p>
        </p:txBody>
      </p:sp>
      <p:sp>
        <p:nvSpPr>
          <p:cNvPr id="20" name="TextBox 19">
            <a:extLst>
              <a:ext uri="{FF2B5EF4-FFF2-40B4-BE49-F238E27FC236}">
                <a16:creationId xmlns:a16="http://schemas.microsoft.com/office/drawing/2014/main" id="{74A9405D-C15C-4A7D-A8B4-BC713AD8D302}"/>
              </a:ext>
            </a:extLst>
          </p:cNvPr>
          <p:cNvSpPr txBox="1"/>
          <p:nvPr/>
        </p:nvSpPr>
        <p:spPr>
          <a:xfrm>
            <a:off x="4115020" y="2509580"/>
            <a:ext cx="1267479" cy="369332"/>
          </a:xfrm>
          <a:prstGeom prst="rect">
            <a:avLst/>
          </a:prstGeom>
          <a:noFill/>
        </p:spPr>
        <p:txBody>
          <a:bodyPr wrap="square" rtlCol="0">
            <a:spAutoFit/>
          </a:bodyPr>
          <a:lstStyle/>
          <a:p>
            <a:r>
              <a:rPr lang="en-US" b="1" dirty="0">
                <a:solidFill>
                  <a:srgbClr val="FF6600"/>
                </a:solidFill>
              </a:rPr>
              <a:t>container3</a:t>
            </a:r>
          </a:p>
        </p:txBody>
      </p:sp>
    </p:spTree>
    <p:extLst>
      <p:ext uri="{BB962C8B-B14F-4D97-AF65-F5344CB8AC3E}">
        <p14:creationId xmlns:p14="http://schemas.microsoft.com/office/powerpoint/2010/main" val="4271116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2" grpId="0" animBg="1"/>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9B900E-C32E-4330-A847-0D3A8A234BC8}"/>
              </a:ext>
            </a:extLst>
          </p:cNvPr>
          <p:cNvSpPr/>
          <p:nvPr/>
        </p:nvSpPr>
        <p:spPr>
          <a:xfrm>
            <a:off x="2075482" y="2967335"/>
            <a:ext cx="804104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Docker Vs Virtual Machines</a:t>
            </a:r>
          </a:p>
        </p:txBody>
      </p:sp>
    </p:spTree>
    <p:extLst>
      <p:ext uri="{BB962C8B-B14F-4D97-AF65-F5344CB8AC3E}">
        <p14:creationId xmlns:p14="http://schemas.microsoft.com/office/powerpoint/2010/main" val="17302925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D69E295-3483-4461-9BC0-8FD5F8FE8886}"/>
              </a:ext>
            </a:extLst>
          </p:cNvPr>
          <p:cNvSpPr txBox="1">
            <a:spLocks/>
          </p:cNvSpPr>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Resource &amp; Memory Utilization</a:t>
            </a:r>
          </a:p>
        </p:txBody>
      </p:sp>
      <p:pic>
        <p:nvPicPr>
          <p:cNvPr id="4" name="Picture 3">
            <a:extLst>
              <a:ext uri="{FF2B5EF4-FFF2-40B4-BE49-F238E27FC236}">
                <a16:creationId xmlns:a16="http://schemas.microsoft.com/office/drawing/2014/main" id="{583DBF8B-58B5-4F3A-B777-6D60BE740619}"/>
              </a:ext>
            </a:extLst>
          </p:cNvPr>
          <p:cNvPicPr>
            <a:picLocks noChangeAspect="1"/>
          </p:cNvPicPr>
          <p:nvPr/>
        </p:nvPicPr>
        <p:blipFill>
          <a:blip r:embed="rId2"/>
          <a:stretch>
            <a:fillRect/>
          </a:stretch>
        </p:blipFill>
        <p:spPr>
          <a:xfrm>
            <a:off x="0" y="913486"/>
            <a:ext cx="12099235" cy="5659592"/>
          </a:xfrm>
          <a:prstGeom prst="rect">
            <a:avLst/>
          </a:prstGeom>
        </p:spPr>
      </p:pic>
    </p:spTree>
    <p:extLst>
      <p:ext uri="{BB962C8B-B14F-4D97-AF65-F5344CB8AC3E}">
        <p14:creationId xmlns:p14="http://schemas.microsoft.com/office/powerpoint/2010/main" val="15862128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A4B5D3-1A6D-453D-ACB6-AD38B30483A7}"/>
              </a:ext>
            </a:extLst>
          </p:cNvPr>
          <p:cNvPicPr>
            <a:picLocks noChangeAspect="1"/>
          </p:cNvPicPr>
          <p:nvPr/>
        </p:nvPicPr>
        <p:blipFill>
          <a:blip r:embed="rId2"/>
          <a:stretch>
            <a:fillRect/>
          </a:stretch>
        </p:blipFill>
        <p:spPr>
          <a:xfrm>
            <a:off x="0" y="914400"/>
            <a:ext cx="12072730" cy="5605669"/>
          </a:xfrm>
          <a:prstGeom prst="rect">
            <a:avLst/>
          </a:prstGeom>
        </p:spPr>
      </p:pic>
      <p:sp>
        <p:nvSpPr>
          <p:cNvPr id="3" name="Title 1">
            <a:extLst>
              <a:ext uri="{FF2B5EF4-FFF2-40B4-BE49-F238E27FC236}">
                <a16:creationId xmlns:a16="http://schemas.microsoft.com/office/drawing/2014/main" id="{51E95F8F-289D-4BB4-B7F3-28955D5244A2}"/>
              </a:ext>
            </a:extLst>
          </p:cNvPr>
          <p:cNvSpPr txBox="1">
            <a:spLocks/>
          </p:cNvSpPr>
          <p:nvPr/>
        </p:nvSpPr>
        <p:spPr bwMode="auto">
          <a:xfrm>
            <a:off x="228600" y="164186"/>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Start-up</a:t>
            </a:r>
          </a:p>
        </p:txBody>
      </p:sp>
    </p:spTree>
    <p:extLst>
      <p:ext uri="{BB962C8B-B14F-4D97-AF65-F5344CB8AC3E}">
        <p14:creationId xmlns:p14="http://schemas.microsoft.com/office/powerpoint/2010/main" val="12628218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387F02-E1DA-40DB-91B0-43422A0B415E}"/>
              </a:ext>
            </a:extLst>
          </p:cNvPr>
          <p:cNvPicPr>
            <a:picLocks noChangeAspect="1"/>
          </p:cNvPicPr>
          <p:nvPr/>
        </p:nvPicPr>
        <p:blipFill>
          <a:blip r:embed="rId2"/>
          <a:stretch>
            <a:fillRect/>
          </a:stretch>
        </p:blipFill>
        <p:spPr>
          <a:xfrm>
            <a:off x="0" y="1041009"/>
            <a:ext cx="12191999" cy="5571826"/>
          </a:xfrm>
          <a:prstGeom prst="rect">
            <a:avLst/>
          </a:prstGeom>
        </p:spPr>
      </p:pic>
      <p:sp>
        <p:nvSpPr>
          <p:cNvPr id="3" name="Title 1">
            <a:extLst>
              <a:ext uri="{FF2B5EF4-FFF2-40B4-BE49-F238E27FC236}">
                <a16:creationId xmlns:a16="http://schemas.microsoft.com/office/drawing/2014/main" id="{0B256025-D756-4AD2-8270-0420B75A0FE5}"/>
              </a:ext>
            </a:extLst>
          </p:cNvPr>
          <p:cNvSpPr txBox="1">
            <a:spLocks/>
          </p:cNvSpPr>
          <p:nvPr/>
        </p:nvSpPr>
        <p:spPr bwMode="auto">
          <a:xfrm>
            <a:off x="228600" y="192322"/>
            <a:ext cx="8636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1600" b="0" i="0">
                <a:solidFill>
                  <a:schemeClr val="tx1">
                    <a:lumMod val="65000"/>
                    <a:lumOff val="35000"/>
                  </a:schemeClr>
                </a:solidFill>
                <a:latin typeface="Arial" charset="0"/>
                <a:ea typeface="Arial" charset="0"/>
                <a:cs typeface="Arial" charset="0"/>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IN" sz="2800" b="1" kern="0" dirty="0">
                <a:latin typeface="+mn-lt"/>
              </a:rPr>
              <a:t>Integration in VM’s</a:t>
            </a:r>
          </a:p>
        </p:txBody>
      </p:sp>
    </p:spTree>
    <p:extLst>
      <p:ext uri="{BB962C8B-B14F-4D97-AF65-F5344CB8AC3E}">
        <p14:creationId xmlns:p14="http://schemas.microsoft.com/office/powerpoint/2010/main" val="409638859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HCL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 cap="flat" cmpd="sng" algn="ctr">
          <a:solidFill>
            <a:schemeClr val="tx1">
              <a:lumMod val="65000"/>
              <a:lumOff val="35000"/>
            </a:schemeClr>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tx1"/>
            </a:solidFill>
            <a:effectLst/>
            <a:latin typeface="Arial" charset="0"/>
          </a:defRPr>
        </a:defPPr>
      </a:lstStyle>
    </a:spDef>
    <a:lnDef>
      <a:spPr bwMode="auto">
        <a:solidFill>
          <a:schemeClr val="accent1"/>
        </a:solidFill>
        <a:ln w="3175" cap="flat" cmpd="sng" algn="ctr">
          <a:solidFill>
            <a:schemeClr val="tx1">
              <a:lumMod val="65000"/>
              <a:lumOff val="35000"/>
            </a:schemeClr>
          </a:solidFill>
          <a:prstDash val="solid"/>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smtClean="0">
            <a:ln>
              <a:noFill/>
            </a:ln>
            <a:solidFill>
              <a:schemeClr val="tx1"/>
            </a:solidFill>
            <a:effectLst/>
            <a:latin typeface="Arial" charset="0"/>
          </a:defRPr>
        </a:defPPr>
      </a:lstStyle>
    </a:spDef>
    <a:lnDef>
      <a:spPr bwMode="auto">
        <a:solidFill>
          <a:schemeClr val="accent1"/>
        </a:solidFill>
        <a:ln w="3175" cap="flat" cmpd="sng" algn="ctr">
          <a:solidFill>
            <a:srgbClr val="850909"/>
          </a:solidFill>
          <a:prstDash val="dash"/>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21344</TotalTime>
  <Words>1170</Words>
  <Application>Microsoft Office PowerPoint</Application>
  <PresentationFormat>Widescreen</PresentationFormat>
  <Paragraphs>279</Paragraphs>
  <Slides>30</Slides>
  <Notes>6</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30</vt:i4>
      </vt:variant>
    </vt:vector>
  </HeadingPairs>
  <TitlesOfParts>
    <vt:vector size="41" baseType="lpstr">
      <vt:lpstr>Arial</vt:lpstr>
      <vt:lpstr>Calibri</vt:lpstr>
      <vt:lpstr>Liberation Serif</vt:lpstr>
      <vt:lpstr>Novecento Book</vt:lpstr>
      <vt:lpstr>Wingdings</vt:lpstr>
      <vt:lpstr>Wingdings 2</vt:lpstr>
      <vt:lpstr>HCL Template</vt:lpstr>
      <vt:lpstr>3_HCL Template</vt:lpstr>
      <vt:lpstr>1_HCL Template</vt:lpstr>
      <vt:lpstr>2_HCL Template</vt:lpstr>
      <vt:lpstr>think-cell Slide</vt:lpstr>
      <vt:lpstr>Docker </vt:lpstr>
      <vt:lpstr>Noticeable Challenges and Trends</vt:lpstr>
      <vt:lpstr>Virtual Machines(VMs)</vt:lpstr>
      <vt:lpstr>Containerization</vt:lpstr>
      <vt:lpstr>PowerPoint Presentation</vt:lpstr>
      <vt:lpstr>PowerPoint Presentation</vt:lpstr>
      <vt:lpstr>PowerPoint Presentation</vt:lpstr>
      <vt:lpstr>PowerPoint Presentation</vt:lpstr>
      <vt:lpstr>PowerPoint Presentation</vt:lpstr>
      <vt:lpstr>PowerPoint Presentation</vt:lpstr>
      <vt:lpstr>Why we Need Docker ?</vt:lpstr>
      <vt:lpstr>Problems Before Docker</vt:lpstr>
      <vt:lpstr>Problems Before Docker</vt:lpstr>
      <vt:lpstr>Docker Solves these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SCB Global Banking- CI/CD Opportunity</dc:title>
  <dc:creator>Deekshita Dharaneeswaran</dc:creator>
  <cp:lastModifiedBy>Veena Marlla</cp:lastModifiedBy>
  <cp:revision>321</cp:revision>
  <dcterms:created xsi:type="dcterms:W3CDTF">2018-01-18T03:50:52Z</dcterms:created>
  <dcterms:modified xsi:type="dcterms:W3CDTF">2020-03-19T12:07:59Z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80743805-9c03-4b5e-8235-6d49aa00e17a</vt:lpwstr>
  </property>
  <property fmtid="{D5CDD505-2E9C-101B-9397-08002B2CF9AE}" pid="3" name="Classification">
    <vt:lpwstr>null</vt:lpwstr>
  </property>
  <property fmtid="{D5CDD505-2E9C-101B-9397-08002B2CF9AE}" pid="4" name="HCLClassification">
    <vt:lpwstr>HCL_Cla5s_Publ1c</vt:lpwstr>
  </property>
  <property fmtid="{D5CDD505-2E9C-101B-9397-08002B2CF9AE}" pid="5" name="HCL_Cla5s_D6">
    <vt:lpwstr>False</vt:lpwstr>
  </property>
</Properties>
</file>